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embeddedFontLst>
    <p:embeddedFont>
      <p:font typeface="Funnel Sans" panose="020B0600070205080204" charset="0"/>
      <p:regular r:id="rId13"/>
    </p:embeddedFont>
    <p:embeddedFont>
      <p:font typeface="メイリオ" panose="020B0604030504040204" pitchFamily="50" charset="-128"/>
      <p:regular r:id="rId14"/>
      <p:bold r:id="rId15"/>
      <p:italic r:id="rId16"/>
      <p:boldItalic r:id="rId17"/>
    </p:embeddedFont>
    <p:embeddedFont>
      <p:font typeface="游ゴシック" panose="020B0400000000000000" pitchFamily="50" charset="-128"/>
      <p:regular r:id="rId18"/>
      <p:bold r:id="rId19"/>
    </p:embeddedFont>
  </p:embeddedFont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E1ED86-470D-4824-9FD3-6F5D43297E6E}" v="8" dt="2026-08-30T01:12:36.1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秀樹 前田" userId="a04cd027350c075a" providerId="LiveId" clId="{778B8DEC-6FD4-479D-8596-D0B2BB418884}"/>
    <pc:docChg chg="modSld">
      <pc:chgData name="秀樹 前田" userId="a04cd027350c075a" providerId="LiveId" clId="{778B8DEC-6FD4-479D-8596-D0B2BB418884}" dt="2026-08-30T01:18:14.951" v="504" actId="207"/>
      <pc:docMkLst>
        <pc:docMk/>
      </pc:docMkLst>
      <pc:sldChg chg="modSp mod">
        <pc:chgData name="秀樹 前田" userId="a04cd027350c075a" providerId="LiveId" clId="{778B8DEC-6FD4-479D-8596-D0B2BB418884}" dt="2026-08-30T00:38:01.518" v="2" actId="20577"/>
        <pc:sldMkLst>
          <pc:docMk/>
          <pc:sldMk cId="0" sldId="256"/>
        </pc:sldMkLst>
        <pc:spChg chg="mod">
          <ac:chgData name="秀樹 前田" userId="a04cd027350c075a" providerId="LiveId" clId="{778B8DEC-6FD4-479D-8596-D0B2BB418884}" dt="2026-08-30T00:38:01.518" v="2" actId="20577"/>
          <ac:spMkLst>
            <pc:docMk/>
            <pc:sldMk cId="0" sldId="256"/>
            <ac:spMk id="8" creationId="{C7AD7722-B02C-DF70-8861-0DBF3F2D8516}"/>
          </ac:spMkLst>
        </pc:spChg>
      </pc:sldChg>
      <pc:sldChg chg="modSp mod">
        <pc:chgData name="秀樹 前田" userId="a04cd027350c075a" providerId="LiveId" clId="{778B8DEC-6FD4-479D-8596-D0B2BB418884}" dt="2026-08-30T00:41:58.048" v="49" actId="207"/>
        <pc:sldMkLst>
          <pc:docMk/>
          <pc:sldMk cId="0" sldId="259"/>
        </pc:sldMkLst>
        <pc:spChg chg="mod">
          <ac:chgData name="秀樹 前田" userId="a04cd027350c075a" providerId="LiveId" clId="{778B8DEC-6FD4-479D-8596-D0B2BB418884}" dt="2026-08-30T00:40:37.322" v="29" actId="2711"/>
          <ac:spMkLst>
            <pc:docMk/>
            <pc:sldMk cId="0" sldId="259"/>
            <ac:spMk id="9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0:41:58.048" v="49" actId="207"/>
          <ac:spMkLst>
            <pc:docMk/>
            <pc:sldMk cId="0" sldId="259"/>
            <ac:spMk id="11" creationId="{00000000-0000-0000-0000-000000000000}"/>
          </ac:spMkLst>
        </pc:spChg>
      </pc:sldChg>
      <pc:sldChg chg="addSp modSp mod">
        <pc:chgData name="秀樹 前田" userId="a04cd027350c075a" providerId="LiveId" clId="{778B8DEC-6FD4-479D-8596-D0B2BB418884}" dt="2026-08-30T01:16:28.291" v="468" actId="20577"/>
        <pc:sldMkLst>
          <pc:docMk/>
          <pc:sldMk cId="0" sldId="262"/>
        </pc:sldMkLst>
        <pc:spChg chg="mod">
          <ac:chgData name="秀樹 前田" userId="a04cd027350c075a" providerId="LiveId" clId="{778B8DEC-6FD4-479D-8596-D0B2BB418884}" dt="2026-08-30T00:54:15.727" v="182" actId="1076"/>
          <ac:spMkLst>
            <pc:docMk/>
            <pc:sldMk cId="0" sldId="262"/>
            <ac:spMk id="2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0:54:15.727" v="182" actId="1076"/>
          <ac:spMkLst>
            <pc:docMk/>
            <pc:sldMk cId="0" sldId="262"/>
            <ac:spMk id="3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0:54:15.727" v="182" actId="1076"/>
          <ac:spMkLst>
            <pc:docMk/>
            <pc:sldMk cId="0" sldId="262"/>
            <ac:spMk id="4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0:52:52.009" v="173" actId="1076"/>
          <ac:spMkLst>
            <pc:docMk/>
            <pc:sldMk cId="0" sldId="262"/>
            <ac:spMk id="6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0:45:21.806" v="58" actId="1076"/>
          <ac:spMkLst>
            <pc:docMk/>
            <pc:sldMk cId="0" sldId="262"/>
            <ac:spMk id="7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0:52:52.009" v="173" actId="1076"/>
          <ac:spMkLst>
            <pc:docMk/>
            <pc:sldMk cId="0" sldId="262"/>
            <ac:spMk id="8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1:10:02.585" v="323" actId="107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0:52:52.009" v="173" actId="107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0:52:52.009" v="173" actId="1076"/>
          <ac:spMkLst>
            <pc:docMk/>
            <pc:sldMk cId="0" sldId="262"/>
            <ac:spMk id="12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0:47:37.908" v="80" actId="6549"/>
          <ac:spMkLst>
            <pc:docMk/>
            <pc:sldMk cId="0" sldId="262"/>
            <ac:spMk id="13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1:05:37.662" v="285" actId="1076"/>
          <ac:spMkLst>
            <pc:docMk/>
            <pc:sldMk cId="0" sldId="262"/>
            <ac:spMk id="14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0:52:52.009" v="173" actId="1076"/>
          <ac:spMkLst>
            <pc:docMk/>
            <pc:sldMk cId="0" sldId="262"/>
            <ac:spMk id="15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0:52:52.009" v="173" actId="1076"/>
          <ac:spMkLst>
            <pc:docMk/>
            <pc:sldMk cId="0" sldId="262"/>
            <ac:spMk id="17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1:09:57.400" v="322" actId="1076"/>
          <ac:spMkLst>
            <pc:docMk/>
            <pc:sldMk cId="0" sldId="262"/>
            <ac:spMk id="19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0:52:52.009" v="173" actId="1076"/>
          <ac:spMkLst>
            <pc:docMk/>
            <pc:sldMk cId="0" sldId="262"/>
            <ac:spMk id="20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1:09:32.367" v="318" actId="14100"/>
          <ac:spMkLst>
            <pc:docMk/>
            <pc:sldMk cId="0" sldId="262"/>
            <ac:spMk id="21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1:09:36.365" v="319" actId="1076"/>
          <ac:spMkLst>
            <pc:docMk/>
            <pc:sldMk cId="0" sldId="262"/>
            <ac:spMk id="23" creationId="{00000000-0000-0000-0000-000000000000}"/>
          </ac:spMkLst>
        </pc:spChg>
        <pc:spChg chg="add mod">
          <ac:chgData name="秀樹 前田" userId="a04cd027350c075a" providerId="LiveId" clId="{778B8DEC-6FD4-479D-8596-D0B2BB418884}" dt="2026-08-30T00:52:52.009" v="173" actId="1076"/>
          <ac:spMkLst>
            <pc:docMk/>
            <pc:sldMk cId="0" sldId="262"/>
            <ac:spMk id="24" creationId="{0032CAF6-DADD-6080-FBD8-09514A480FFD}"/>
          </ac:spMkLst>
        </pc:spChg>
        <pc:spChg chg="mod">
          <ac:chgData name="秀樹 前田" userId="a04cd027350c075a" providerId="LiveId" clId="{778B8DEC-6FD4-479D-8596-D0B2BB418884}" dt="2026-08-30T01:09:49.143" v="320" actId="1076"/>
          <ac:spMkLst>
            <pc:docMk/>
            <pc:sldMk cId="0" sldId="262"/>
            <ac:spMk id="25" creationId="{159AF7B9-C755-69D2-FD69-1537D9067700}"/>
          </ac:spMkLst>
        </pc:spChg>
        <pc:spChg chg="add mod">
          <ac:chgData name="秀樹 前田" userId="a04cd027350c075a" providerId="LiveId" clId="{778B8DEC-6FD4-479D-8596-D0B2BB418884}" dt="2026-08-30T00:54:19.645" v="183" actId="1076"/>
          <ac:spMkLst>
            <pc:docMk/>
            <pc:sldMk cId="0" sldId="262"/>
            <ac:spMk id="30" creationId="{CCAF1F2E-2A24-FB82-21F0-79D36CBD531B}"/>
          </ac:spMkLst>
        </pc:spChg>
        <pc:spChg chg="add mod">
          <ac:chgData name="秀樹 前田" userId="a04cd027350c075a" providerId="LiveId" clId="{778B8DEC-6FD4-479D-8596-D0B2BB418884}" dt="2026-08-30T01:11:46.946" v="347" actId="1076"/>
          <ac:spMkLst>
            <pc:docMk/>
            <pc:sldMk cId="0" sldId="262"/>
            <ac:spMk id="31" creationId="{712972F9-DBE9-61D4-DE28-6968E2D7800B}"/>
          </ac:spMkLst>
        </pc:spChg>
        <pc:spChg chg="add mod">
          <ac:chgData name="秀樹 前田" userId="a04cd027350c075a" providerId="LiveId" clId="{778B8DEC-6FD4-479D-8596-D0B2BB418884}" dt="2026-08-30T01:08:35.217" v="304" actId="20577"/>
          <ac:spMkLst>
            <pc:docMk/>
            <pc:sldMk cId="0" sldId="262"/>
            <ac:spMk id="33" creationId="{7CA1833D-69B9-0DB0-30EF-2D8DF017B97E}"/>
          </ac:spMkLst>
        </pc:spChg>
        <pc:spChg chg="add mod">
          <ac:chgData name="秀樹 前田" userId="a04cd027350c075a" providerId="LiveId" clId="{778B8DEC-6FD4-479D-8596-D0B2BB418884}" dt="2026-08-30T01:16:28.291" v="468" actId="20577"/>
          <ac:spMkLst>
            <pc:docMk/>
            <pc:sldMk cId="0" sldId="262"/>
            <ac:spMk id="35" creationId="{C111A0B0-04C4-F575-6058-C9E11D87FA4E}"/>
          </ac:spMkLst>
        </pc:spChg>
        <pc:spChg chg="add mod">
          <ac:chgData name="秀樹 前田" userId="a04cd027350c075a" providerId="LiveId" clId="{778B8DEC-6FD4-479D-8596-D0B2BB418884}" dt="2026-08-30T01:12:00.056" v="348" actId="1076"/>
          <ac:spMkLst>
            <pc:docMk/>
            <pc:sldMk cId="0" sldId="262"/>
            <ac:spMk id="36" creationId="{BAB5839B-1E65-9857-12A7-C554EF0F3AF3}"/>
          </ac:spMkLst>
        </pc:spChg>
        <pc:spChg chg="add mod">
          <ac:chgData name="秀樹 前田" userId="a04cd027350c075a" providerId="LiveId" clId="{778B8DEC-6FD4-479D-8596-D0B2BB418884}" dt="2026-08-30T01:12:09.798" v="349" actId="1076"/>
          <ac:spMkLst>
            <pc:docMk/>
            <pc:sldMk cId="0" sldId="262"/>
            <ac:spMk id="37" creationId="{778602D7-FD8A-F7BD-533C-9A5594D552F7}"/>
          </ac:spMkLst>
        </pc:spChg>
        <pc:picChg chg="mod">
          <ac:chgData name="秀樹 前田" userId="a04cd027350c075a" providerId="LiveId" clId="{778B8DEC-6FD4-479D-8596-D0B2BB418884}" dt="2026-08-30T00:52:24.797" v="168" actId="1076"/>
          <ac:picMkLst>
            <pc:docMk/>
            <pc:sldMk cId="0" sldId="262"/>
            <ac:picMk id="22" creationId="{00000000-0000-0000-0000-000000000000}"/>
          </ac:picMkLst>
        </pc:picChg>
        <pc:cxnChg chg="add mod">
          <ac:chgData name="秀樹 前田" userId="a04cd027350c075a" providerId="LiveId" clId="{778B8DEC-6FD4-479D-8596-D0B2BB418884}" dt="2026-08-30T01:05:47.476" v="287" actId="1076"/>
          <ac:cxnSpMkLst>
            <pc:docMk/>
            <pc:sldMk cId="0" sldId="262"/>
            <ac:cxnSpMk id="27" creationId="{7A6972CD-D1CD-1202-4220-F0D8AB05A263}"/>
          </ac:cxnSpMkLst>
        </pc:cxnChg>
      </pc:sldChg>
      <pc:sldChg chg="modSp mod">
        <pc:chgData name="秀樹 前田" userId="a04cd027350c075a" providerId="LiveId" clId="{778B8DEC-6FD4-479D-8596-D0B2BB418884}" dt="2026-08-30T01:18:14.951" v="504" actId="207"/>
        <pc:sldMkLst>
          <pc:docMk/>
          <pc:sldMk cId="0" sldId="265"/>
        </pc:sldMkLst>
        <pc:spChg chg="mod">
          <ac:chgData name="秀樹 前田" userId="a04cd027350c075a" providerId="LiveId" clId="{778B8DEC-6FD4-479D-8596-D0B2BB418884}" dt="2026-08-30T01:03:11.557" v="261" actId="20577"/>
          <ac:spMkLst>
            <pc:docMk/>
            <pc:sldMk cId="0" sldId="265"/>
            <ac:spMk id="7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1:03:46.045" v="274" actId="1076"/>
          <ac:spMkLst>
            <pc:docMk/>
            <pc:sldMk cId="0" sldId="265"/>
            <ac:spMk id="10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1:18:14.951" v="504" actId="207"/>
          <ac:spMkLst>
            <pc:docMk/>
            <pc:sldMk cId="0" sldId="265"/>
            <ac:spMk id="1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893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B07559C-C7B5-AF80-9122-D31F08B9A558}"/>
              </a:ext>
            </a:extLst>
          </p:cNvPr>
          <p:cNvSpPr/>
          <p:nvPr/>
        </p:nvSpPr>
        <p:spPr>
          <a:xfrm>
            <a:off x="297180" y="259080"/>
            <a:ext cx="5234940" cy="42602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96119" y="1017315"/>
            <a:ext cx="2551658" cy="266402"/>
          </a:xfrm>
          <a:prstGeom prst="roundRect">
            <a:avLst>
              <a:gd name="adj" fmla="val 17880"/>
            </a:avLst>
          </a:prstGeom>
          <a:solidFill>
            <a:srgbClr val="E2E4E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4" name="Text 1"/>
          <p:cNvSpPr/>
          <p:nvPr/>
        </p:nvSpPr>
        <p:spPr>
          <a:xfrm>
            <a:off x="581174" y="1059805"/>
            <a:ext cx="2381548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b="1" dirty="0">
                <a:solidFill>
                  <a:srgbClr val="52586B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Funnel Sans" pitchFamily="34" charset="-120"/>
              </a:rPr>
              <a:t>キャリアコンサルティング × AFP 統合サービス</a:t>
            </a:r>
            <a:endParaRPr lang="en-US" sz="85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" name="Text 2"/>
          <p:cNvSpPr/>
          <p:nvPr/>
        </p:nvSpPr>
        <p:spPr>
          <a:xfrm>
            <a:off x="496120" y="1340421"/>
            <a:ext cx="1706168" cy="457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373B48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Mona Sans Semi Bold" pitchFamily="34" charset="-120"/>
              </a:rPr>
              <a:t>節目設計</a:t>
            </a:r>
            <a:r>
              <a:rPr lang="en-US" sz="2750" b="1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Mona Sans Semi Bold" pitchFamily="34" charset="-120"/>
              </a:rPr>
              <a:t>®</a:t>
            </a:r>
            <a:endParaRPr lang="en-US" sz="275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" name="Text 3"/>
          <p:cNvSpPr/>
          <p:nvPr/>
        </p:nvSpPr>
        <p:spPr>
          <a:xfrm>
            <a:off x="496119" y="2010296"/>
            <a:ext cx="4722763" cy="1222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373B48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Mona Sans Semi Bold" pitchFamily="34" charset="-120"/>
              </a:rPr>
              <a:t>節目社員の「不安」を「機会」に変える</a:t>
            </a:r>
            <a:endParaRPr lang="en-US" sz="385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7" name="Text 4"/>
          <p:cNvSpPr/>
          <p:nvPr/>
        </p:nvSpPr>
        <p:spPr>
          <a:xfrm>
            <a:off x="496119" y="3445669"/>
            <a:ext cx="4722763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Funnel Sans" pitchFamily="34" charset="-120"/>
              </a:rPr>
              <a:t>国家資格キャリアコンサルタント × AFPが一体となった、日本初の統合型キャリア・ライフプラン支援サービス。中堅・中小SIerの人事部門へ、節目社員の活躍を最大化する新たな選択肢をご提案します。</a:t>
            </a:r>
            <a:endParaRPr lang="en-US" sz="14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C7AD7722-B02C-DF70-8861-0DBF3F2D8516}"/>
              </a:ext>
            </a:extLst>
          </p:cNvPr>
          <p:cNvSpPr/>
          <p:nvPr/>
        </p:nvSpPr>
        <p:spPr>
          <a:xfrm>
            <a:off x="3710584" y="1012589"/>
            <a:ext cx="1706168" cy="457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373B48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Mona Sans Semi Bold" pitchFamily="34" charset="-120"/>
              </a:rPr>
              <a:t>2026/</a:t>
            </a:r>
            <a:r>
              <a:rPr lang="en-US" altLang="ja-JP" sz="2750" b="1" dirty="0">
                <a:solidFill>
                  <a:srgbClr val="373B48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Mona Sans Semi Bold" pitchFamily="34" charset="-120"/>
              </a:rPr>
              <a:t>10</a:t>
            </a:r>
            <a:r>
              <a:rPr lang="en-US" sz="2750" b="1" dirty="0">
                <a:solidFill>
                  <a:srgbClr val="373B48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Mona Sans Semi Bold" pitchFamily="34" charset="-120"/>
              </a:rPr>
              <a:t>/1</a:t>
            </a:r>
            <a:endParaRPr lang="en-US" sz="275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C1BBCA3F-076C-F333-A68A-682872F6260E}"/>
              </a:ext>
            </a:extLst>
          </p:cNvPr>
          <p:cNvSpPr/>
          <p:nvPr/>
        </p:nvSpPr>
        <p:spPr>
          <a:xfrm>
            <a:off x="2004416" y="4519356"/>
            <a:ext cx="1706168" cy="457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 err="1">
                <a:solidFill>
                  <a:srgbClr val="373B48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Mona Sans Semi Bold" pitchFamily="34" charset="-120"/>
              </a:rPr>
              <a:t>Careepair</a:t>
            </a:r>
            <a:endParaRPr lang="en-US" sz="275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DBDB098-F3E0-B0BE-F78E-C08C6508461B}"/>
              </a:ext>
            </a:extLst>
          </p:cNvPr>
          <p:cNvSpPr/>
          <p:nvPr/>
        </p:nvSpPr>
        <p:spPr>
          <a:xfrm>
            <a:off x="7771249" y="209027"/>
            <a:ext cx="1160479" cy="46371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b="1" dirty="0"/>
              <a:t>企業向け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79409" y="106396"/>
            <a:ext cx="3200400" cy="600164"/>
          </a:xfrm>
          <a:prstGeom prst="rect">
            <a:avLst/>
          </a:prstGeom>
          <a:noFill/>
          <a:ln w="12700">
            <a:solidFill>
              <a:srgbClr val="CC6600"/>
            </a:solidFill>
          </a:ln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994400"/>
                </a:solidFill>
                <a:latin typeface="メイリオ"/>
              </a:rPr>
              <a:t>一部シートにはサンプル数値を置いています。
参照のうえご自身の希望地を上書きして利用してください！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901901" y="514201"/>
            <a:ext cx="1353666" cy="259407"/>
          </a:xfrm>
          <a:prstGeom prst="roundRect">
            <a:avLst>
              <a:gd name="adj" fmla="val 17502"/>
            </a:avLst>
          </a:prstGeom>
          <a:noFill/>
          <a:ln w="4763">
            <a:solidFill>
              <a:srgbClr val="373B4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1"/>
          <p:cNvSpPr/>
          <p:nvPr/>
        </p:nvSpPr>
        <p:spPr>
          <a:xfrm>
            <a:off x="3987701" y="559445"/>
            <a:ext cx="1182067" cy="16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50" b="1" dirty="0">
                <a:solidFill>
                  <a:srgbClr val="373B48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エグゼクティブサマリー</a:t>
            </a:r>
            <a:endParaRPr lang="en-US" sz="850" b="1" dirty="0"/>
          </a:p>
        </p:txBody>
      </p:sp>
      <p:sp>
        <p:nvSpPr>
          <p:cNvPr id="5" name="Text 2"/>
          <p:cNvSpPr/>
          <p:nvPr/>
        </p:nvSpPr>
        <p:spPr>
          <a:xfrm>
            <a:off x="3901901" y="825103"/>
            <a:ext cx="4769197" cy="8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373B48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Mona Sans Semi Bold" pitchFamily="34" charset="-120"/>
              </a:rPr>
              <a:t>なぜ今、「節目社員」支援が急務なのか</a:t>
            </a:r>
            <a:endParaRPr lang="en-US" sz="265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" name="Shape 3"/>
          <p:cNvSpPr/>
          <p:nvPr/>
        </p:nvSpPr>
        <p:spPr>
          <a:xfrm>
            <a:off x="3901901" y="1862882"/>
            <a:ext cx="2320230" cy="1637854"/>
          </a:xfrm>
          <a:prstGeom prst="roundRect">
            <a:avLst>
              <a:gd name="adj" fmla="val 3465"/>
            </a:avLst>
          </a:prstGeom>
          <a:solidFill>
            <a:schemeClr val="accent4">
              <a:lumMod val="20000"/>
              <a:lumOff val="80000"/>
            </a:schemeClr>
          </a:solidFill>
          <a:ln w="4763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ja-JP" altLang="en-US">
              <a:latin typeface="+mn-ea"/>
            </a:endParaRPr>
          </a:p>
        </p:txBody>
      </p:sp>
      <p:sp>
        <p:nvSpPr>
          <p:cNvPr id="7" name="Text 4"/>
          <p:cNvSpPr/>
          <p:nvPr/>
        </p:nvSpPr>
        <p:spPr>
          <a:xfrm>
            <a:off x="4041725" y="2002706"/>
            <a:ext cx="1688976" cy="220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+mn-ea"/>
                <a:cs typeface="Mona Sans Semi Bold" pitchFamily="34" charset="-120"/>
              </a:rPr>
              <a:t>🔴</a:t>
            </a:r>
            <a:r>
              <a:rPr lang="en-US" sz="130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 課題</a:t>
            </a:r>
            <a:endParaRPr lang="en-US" sz="1300" b="1" dirty="0">
              <a:latin typeface="+mn-ea"/>
            </a:endParaRPr>
          </a:p>
        </p:txBody>
      </p:sp>
      <p:sp>
        <p:nvSpPr>
          <p:cNvPr id="8" name="Text 5"/>
          <p:cNvSpPr/>
          <p:nvPr/>
        </p:nvSpPr>
        <p:spPr>
          <a:xfrm>
            <a:off x="4041725" y="2300585"/>
            <a:ext cx="2040582" cy="105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定年後再雇用者の約60%がモチベーション低下を経験。節目ごとの適切な支援がないまま、優秀な人材の戦力低下・早期離職が加速しています。</a:t>
            </a:r>
            <a:endParaRPr lang="en-US" sz="1050" b="1" dirty="0">
              <a:latin typeface="+mn-ea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356940" y="1835944"/>
            <a:ext cx="2320230" cy="1637854"/>
          </a:xfrm>
          <a:prstGeom prst="roundRect">
            <a:avLst>
              <a:gd name="adj" fmla="val 3465"/>
            </a:avLst>
          </a:prstGeom>
          <a:solidFill>
            <a:schemeClr val="accent5">
              <a:lumMod val="20000"/>
              <a:lumOff val="80000"/>
            </a:schemeClr>
          </a:solidFill>
          <a:ln w="4763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ja-JP" altLang="en-US">
              <a:latin typeface="+mn-ea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490692" y="2002706"/>
            <a:ext cx="1688976" cy="220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+mn-ea"/>
                <a:cs typeface="Mona Sans Semi Bold" pitchFamily="34" charset="-120"/>
              </a:rPr>
              <a:t>💡</a:t>
            </a:r>
            <a:r>
              <a:rPr lang="en-US" sz="1300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 </a:t>
            </a:r>
            <a:r>
              <a:rPr lang="en-US" sz="130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解決策</a:t>
            </a:r>
            <a:endParaRPr lang="en-US" sz="1300" b="1" dirty="0">
              <a:latin typeface="+mn-ea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490692" y="2300585"/>
            <a:ext cx="2040582" cy="10603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「節目設計</a:t>
            </a:r>
            <a:r>
              <a:rPr lang="en-US" sz="1050" b="1" dirty="0">
                <a:solidFill>
                  <a:srgbClr val="000000"/>
                </a:solidFill>
                <a:latin typeface="+mn-ea"/>
                <a:cs typeface="Funnel Sans" pitchFamily="34" charset="-120"/>
              </a:rPr>
              <a:t>®</a:t>
            </a:r>
            <a:r>
              <a:rPr lang="en-US" sz="105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」は、キャリアコンサルティングとFPの知見を統合。各節目の社員が将来を可視化し、主体的にキャリアを設計できる環境を整備します。</a:t>
            </a:r>
            <a:endParaRPr lang="en-US" sz="1050" b="1" dirty="0">
              <a:latin typeface="+mn-ea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3901900" y="3666977"/>
            <a:ext cx="4769197" cy="1225063"/>
          </a:xfrm>
          <a:prstGeom prst="roundRect">
            <a:avLst>
              <a:gd name="adj" fmla="val 5677"/>
            </a:avLst>
          </a:prstGeom>
          <a:solidFill>
            <a:schemeClr val="accent6">
              <a:lumMod val="20000"/>
              <a:lumOff val="80000"/>
            </a:schemeClr>
          </a:solidFill>
          <a:ln w="4763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ja-JP" altLang="en-US">
              <a:latin typeface="+mn-ea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041725" y="3769296"/>
            <a:ext cx="1688976" cy="220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+mn-ea"/>
                <a:cs typeface="Mona Sans Semi Bold" pitchFamily="34" charset="-120"/>
              </a:rPr>
              <a:t>📈</a:t>
            </a:r>
            <a:r>
              <a:rPr lang="en-US" sz="130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 期待効果</a:t>
            </a:r>
            <a:endParaRPr lang="en-US" sz="1300" b="1" dirty="0">
              <a:latin typeface="+mn-ea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4041725" y="4067175"/>
            <a:ext cx="4489549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50"/>
              </a:lnSpc>
            </a:pPr>
            <a:r>
              <a:rPr lang="en-US" sz="1050" b="1" dirty="0" err="1">
                <a:solidFill>
                  <a:srgbClr val="52586B"/>
                </a:solidFill>
                <a:latin typeface="+mn-ea"/>
                <a:cs typeface="Funnel Sans" pitchFamily="34" charset="-120"/>
              </a:rPr>
              <a:t>社員のエンゲージメント</a:t>
            </a:r>
            <a:r>
              <a:rPr lang="ja-JP" altLang="en-US" sz="105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（</a:t>
            </a:r>
            <a:r>
              <a:rPr lang="ja-JP" altLang="en-US" sz="1050" dirty="0">
                <a:latin typeface="+mn-ea"/>
              </a:rPr>
              <a:t>従業員の会社に対する「愛着心」や「思い入れ」</a:t>
            </a:r>
            <a:r>
              <a:rPr lang="en-US" altLang="ja-JP" sz="1050" dirty="0">
                <a:latin typeface="+mn-ea"/>
              </a:rPr>
              <a:t>)</a:t>
            </a:r>
            <a:r>
              <a:rPr lang="en-US" sz="105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向上・離職率低下・定年後も活躍できる人材基盤の確立。人事コストを削減しながら、組織の持続的成長を実現します。</a:t>
            </a:r>
            <a:endParaRPr lang="en-US" sz="1050" b="1" dirty="0">
              <a:latin typeface="+mn-ea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206A3B4-2606-406B-7FAE-1B85A4AF8C40}"/>
              </a:ext>
            </a:extLst>
          </p:cNvPr>
          <p:cNvSpPr/>
          <p:nvPr/>
        </p:nvSpPr>
        <p:spPr>
          <a:xfrm>
            <a:off x="7771249" y="209027"/>
            <a:ext cx="1160479" cy="46371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b="1" dirty="0"/>
              <a:t>企業向け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576BAB50-1AB7-7621-4DB9-5B8BD06F5331}"/>
              </a:ext>
            </a:extLst>
          </p:cNvPr>
          <p:cNvSpPr/>
          <p:nvPr/>
        </p:nvSpPr>
        <p:spPr>
          <a:xfrm>
            <a:off x="419100" y="1655787"/>
            <a:ext cx="8305800" cy="32133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Shape 0"/>
          <p:cNvSpPr/>
          <p:nvPr/>
        </p:nvSpPr>
        <p:spPr>
          <a:xfrm>
            <a:off x="472901" y="382935"/>
            <a:ext cx="1026468" cy="249882"/>
          </a:xfrm>
          <a:prstGeom prst="roundRect">
            <a:avLst>
              <a:gd name="adj" fmla="val 18169"/>
            </a:avLst>
          </a:prstGeom>
          <a:solidFill>
            <a:srgbClr val="E2E4E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/>
          <p:nvPr/>
        </p:nvSpPr>
        <p:spPr>
          <a:xfrm>
            <a:off x="553938" y="423416"/>
            <a:ext cx="864394" cy="16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50" b="1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対象社員タイプ別</a:t>
            </a:r>
            <a:endParaRPr lang="en-US" sz="850" b="1" dirty="0"/>
          </a:p>
        </p:txBody>
      </p:sp>
      <p:sp>
        <p:nvSpPr>
          <p:cNvPr id="4" name="Text 2"/>
          <p:cNvSpPr/>
          <p:nvPr/>
        </p:nvSpPr>
        <p:spPr>
          <a:xfrm>
            <a:off x="472901" y="684312"/>
            <a:ext cx="5606281" cy="42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373B48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Mona Sans Semi Bold" pitchFamily="34" charset="-120"/>
              </a:rPr>
              <a:t>5つの節目タイプに対応した支援設計</a:t>
            </a:r>
            <a:endParaRPr lang="en-US" sz="265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" name="Text 3"/>
          <p:cNvSpPr/>
          <p:nvPr/>
        </p:nvSpPr>
        <p:spPr>
          <a:xfrm>
            <a:off x="472901" y="1299790"/>
            <a:ext cx="8198197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400" b="1" dirty="0">
                <a:latin typeface="+mn-ea"/>
                <a:cs typeface="Funnel Sans" pitchFamily="34" charset="-120"/>
              </a:rPr>
              <a:t>社員のキャリアステージに応じた課題を把握し、個別最適化された支援を提供します。</a:t>
            </a:r>
            <a:endParaRPr lang="en-US" sz="1400" b="1" dirty="0">
              <a:latin typeface="+mn-ea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72901" y="1655787"/>
            <a:ext cx="8198197" cy="3104704"/>
          </a:xfrm>
          <a:prstGeom prst="roundRect">
            <a:avLst>
              <a:gd name="adj" fmla="val 1828"/>
            </a:avLst>
          </a:prstGeom>
          <a:solidFill>
            <a:schemeClr val="accent6">
              <a:lumMod val="20000"/>
              <a:lumOff val="80000"/>
            </a:schemeClr>
          </a:solidFill>
          <a:ln w="4763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ja-JP" altLang="en-US" b="1">
              <a:latin typeface="+mn-ea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77664" y="1660550"/>
            <a:ext cx="8188672" cy="375121"/>
          </a:xfrm>
          <a:prstGeom prst="rect">
            <a:avLst/>
          </a:prstGeom>
          <a:solidFill>
            <a:schemeClr val="accent5">
              <a:lumMod val="60000"/>
              <a:lumOff val="40000"/>
              <a:alpha val="4000"/>
            </a:schemeClr>
          </a:solidFill>
          <a:ln/>
        </p:spPr>
        <p:txBody>
          <a:bodyPr/>
          <a:lstStyle/>
          <a:p>
            <a:endParaRPr lang="ja-JP" altLang="en-US" b="1" dirty="0">
              <a:latin typeface="+mn-ea"/>
            </a:endParaRPr>
          </a:p>
        </p:txBody>
      </p:sp>
      <p:sp>
        <p:nvSpPr>
          <p:cNvPr id="8" name="Text 6"/>
          <p:cNvSpPr/>
          <p:nvPr/>
        </p:nvSpPr>
        <p:spPr>
          <a:xfrm>
            <a:off x="612874" y="1742554"/>
            <a:ext cx="7918400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b="1" dirty="0">
                <a:highlight>
                  <a:srgbClr val="00FF00"/>
                </a:highlight>
                <a:latin typeface="+mn-ea"/>
                <a:cs typeface="Funnel Sans" pitchFamily="34" charset="-120"/>
              </a:rPr>
              <a:t>節目タイプ</a:t>
            </a:r>
            <a:endParaRPr lang="en-US" sz="1200" b="1" dirty="0">
              <a:highlight>
                <a:srgbClr val="00FF00"/>
              </a:highlight>
              <a:latin typeface="+mn-ea"/>
            </a:endParaRPr>
          </a:p>
        </p:txBody>
      </p:sp>
      <p:sp>
        <p:nvSpPr>
          <p:cNvPr id="9" name="Text 7"/>
          <p:cNvSpPr/>
          <p:nvPr/>
        </p:nvSpPr>
        <p:spPr>
          <a:xfrm>
            <a:off x="2089175" y="1742554"/>
            <a:ext cx="1936031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b="1" dirty="0">
                <a:highlight>
                  <a:srgbClr val="FFFF00"/>
                </a:highlight>
                <a:latin typeface="+mn-ea"/>
                <a:cs typeface="Funnel Sans" pitchFamily="34" charset="-120"/>
              </a:rPr>
              <a:t>典型的な課題</a:t>
            </a:r>
            <a:endParaRPr lang="en-US" sz="1200" b="1" dirty="0">
              <a:highlight>
                <a:srgbClr val="FFFF00"/>
              </a:highlight>
              <a:latin typeface="+mn-ea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300091" y="1742554"/>
            <a:ext cx="1936031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b="1" dirty="0">
                <a:highlight>
                  <a:srgbClr val="00FFFF"/>
                </a:highlight>
                <a:latin typeface="+mn-ea"/>
                <a:cs typeface="Funnel Sans" pitchFamily="34" charset="-120"/>
              </a:rPr>
              <a:t>当サービスの対応</a:t>
            </a:r>
            <a:endParaRPr lang="en-US" sz="1200" b="1" dirty="0">
              <a:highlight>
                <a:srgbClr val="00FFFF"/>
              </a:highlight>
              <a:latin typeface="+mn-ea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511007" y="1742554"/>
            <a:ext cx="2020267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b="1" dirty="0">
                <a:highlight>
                  <a:srgbClr val="800080"/>
                </a:highlight>
                <a:latin typeface="+mn-ea"/>
                <a:cs typeface="Funnel Sans" pitchFamily="34" charset="-120"/>
              </a:rPr>
              <a:t>期待される変化</a:t>
            </a:r>
            <a:endParaRPr lang="en-US" sz="1200" b="1" dirty="0">
              <a:highlight>
                <a:srgbClr val="800080"/>
              </a:highlight>
              <a:latin typeface="+mn-ea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77664" y="2035671"/>
            <a:ext cx="8188672" cy="37512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ja-JP" altLang="en-US" b="1" dirty="0">
              <a:latin typeface="+mn-ea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12874" y="2117675"/>
            <a:ext cx="1201415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highlight>
                  <a:srgbClr val="C0C0C0"/>
                </a:highlight>
                <a:latin typeface="+mn-ea"/>
                <a:cs typeface="Funnel Sans" pitchFamily="34" charset="-120"/>
              </a:rPr>
              <a:t>新入社員</a:t>
            </a:r>
            <a:endParaRPr lang="en-US" sz="1050" b="1" dirty="0">
              <a:highlight>
                <a:srgbClr val="C0C0C0"/>
              </a:highlight>
              <a:latin typeface="+mn-ea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2089175" y="2117675"/>
            <a:ext cx="1936031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latin typeface="+mn-ea"/>
                <a:cs typeface="Funnel Sans" pitchFamily="34" charset="-120"/>
              </a:rPr>
              <a:t>将来像の不安、早期離職リスク</a:t>
            </a:r>
            <a:endParaRPr lang="en-US" sz="1050" b="1" dirty="0">
              <a:latin typeface="+mn-ea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300091" y="2089658"/>
            <a:ext cx="1936031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latin typeface="+mn-ea"/>
                <a:cs typeface="Funnel Sans" pitchFamily="34" charset="-120"/>
              </a:rPr>
              <a:t>長期キャリアビジョンの可視化</a:t>
            </a:r>
            <a:endParaRPr lang="en-US" sz="1050" b="1" dirty="0">
              <a:latin typeface="+mn-ea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511007" y="2117675"/>
            <a:ext cx="2020267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latin typeface="+mn-ea"/>
                <a:cs typeface="Funnel Sans" pitchFamily="34" charset="-120"/>
              </a:rPr>
              <a:t>定着率向上・早期戦力化</a:t>
            </a:r>
            <a:endParaRPr lang="en-US" sz="1050" b="1" dirty="0">
              <a:latin typeface="+mn-ea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77664" y="2410792"/>
            <a:ext cx="8188672" cy="58623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ja-JP" altLang="en-US" b="1">
              <a:latin typeface="+mn-ea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12874" y="2492797"/>
            <a:ext cx="1201415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highlight>
                  <a:srgbClr val="C0C0C0"/>
                </a:highlight>
                <a:latin typeface="+mn-ea"/>
                <a:cs typeface="Funnel Sans" pitchFamily="34" charset="-120"/>
              </a:rPr>
              <a:t>昇進者</a:t>
            </a:r>
            <a:endParaRPr lang="en-US" sz="1050" b="1" dirty="0">
              <a:highlight>
                <a:srgbClr val="C0C0C0"/>
              </a:highlight>
              <a:latin typeface="+mn-ea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2089175" y="2492797"/>
            <a:ext cx="1936031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latin typeface="+mn-ea"/>
                <a:cs typeface="Funnel Sans" pitchFamily="34" charset="-120"/>
              </a:rPr>
              <a:t>役割変化への適応、プレッシャー</a:t>
            </a:r>
            <a:endParaRPr lang="en-US" sz="1050" b="1" dirty="0">
              <a:latin typeface="+mn-ea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300091" y="2492797"/>
            <a:ext cx="1936031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latin typeface="+mn-ea"/>
                <a:cs typeface="Funnel Sans" pitchFamily="34" charset="-120"/>
              </a:rPr>
              <a:t>管理職キャリア設計＋家計シミュレーション</a:t>
            </a:r>
            <a:endParaRPr lang="en-US" sz="1050" b="1" dirty="0">
              <a:latin typeface="+mn-ea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511007" y="2492797"/>
            <a:ext cx="2020267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latin typeface="+mn-ea"/>
                <a:cs typeface="Funnel Sans" pitchFamily="34" charset="-120"/>
              </a:rPr>
              <a:t>マネジメント定着・負担軽減</a:t>
            </a:r>
            <a:endParaRPr lang="en-US" sz="1050" b="1" dirty="0">
              <a:latin typeface="+mn-ea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77664" y="2997026"/>
            <a:ext cx="8188672" cy="58623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ja-JP" altLang="en-US" b="1" dirty="0">
              <a:latin typeface="+mn-ea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12874" y="3079031"/>
            <a:ext cx="1201415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highlight>
                  <a:srgbClr val="C0C0C0"/>
                </a:highlight>
                <a:latin typeface="+mn-ea"/>
                <a:cs typeface="Funnel Sans" pitchFamily="34" charset="-120"/>
              </a:rPr>
              <a:t>中堅管理職</a:t>
            </a:r>
            <a:endParaRPr lang="en-US" sz="1050" b="1" dirty="0">
              <a:highlight>
                <a:srgbClr val="C0C0C0"/>
              </a:highlight>
              <a:latin typeface="+mn-ea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2089175" y="3079031"/>
            <a:ext cx="1936031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latin typeface="+mn-ea"/>
                <a:cs typeface="Funnel Sans" pitchFamily="34" charset="-120"/>
              </a:rPr>
              <a:t>キャリアの停滞感、燃え尽き症候群</a:t>
            </a:r>
            <a:endParaRPr lang="en-US" sz="1050" b="1" dirty="0">
              <a:latin typeface="+mn-ea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4300091" y="3079031"/>
            <a:ext cx="1936031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latin typeface="+mn-ea"/>
                <a:cs typeface="Funnel Sans" pitchFamily="34" charset="-120"/>
              </a:rPr>
              <a:t>セカンドキャリア・副業の可能性検討</a:t>
            </a:r>
            <a:endParaRPr lang="en-US" sz="1050" b="1" dirty="0">
              <a:latin typeface="+mn-ea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511007" y="3079031"/>
            <a:ext cx="2020267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latin typeface="+mn-ea"/>
                <a:cs typeface="Funnel Sans" pitchFamily="34" charset="-120"/>
              </a:rPr>
              <a:t>意欲回復・生産性向上</a:t>
            </a:r>
            <a:endParaRPr lang="en-US" sz="1050" b="1" dirty="0">
              <a:latin typeface="+mn-ea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477664" y="3583260"/>
            <a:ext cx="8188672" cy="58623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ja-JP" altLang="en-US" b="1">
              <a:latin typeface="+mn-ea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12874" y="3665265"/>
            <a:ext cx="1201415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highlight>
                  <a:srgbClr val="C0C0C0"/>
                </a:highlight>
                <a:latin typeface="+mn-ea"/>
                <a:cs typeface="Funnel Sans" pitchFamily="34" charset="-120"/>
              </a:rPr>
              <a:t>定年前社員（55〜60歳）</a:t>
            </a:r>
            <a:endParaRPr lang="en-US" sz="1050" b="1" dirty="0">
              <a:highlight>
                <a:srgbClr val="C0C0C0"/>
              </a:highlight>
              <a:latin typeface="+mn-ea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2089175" y="3665265"/>
            <a:ext cx="1936031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latin typeface="+mn-ea"/>
                <a:cs typeface="Funnel Sans" pitchFamily="34" charset="-120"/>
              </a:rPr>
              <a:t>退職後の不安、再雇用への疑問</a:t>
            </a:r>
            <a:endParaRPr lang="en-US" sz="1050" b="1" dirty="0">
              <a:latin typeface="+mn-ea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4300091" y="3665265"/>
            <a:ext cx="1936031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latin typeface="+mn-ea"/>
                <a:cs typeface="Funnel Sans" pitchFamily="34" charset="-120"/>
              </a:rPr>
              <a:t>75〜90歳までのライフシミュレーション</a:t>
            </a:r>
            <a:endParaRPr lang="en-US" sz="1050" b="1" dirty="0">
              <a:latin typeface="+mn-ea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6511007" y="3665265"/>
            <a:ext cx="2020267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latin typeface="+mn-ea"/>
                <a:cs typeface="Funnel Sans" pitchFamily="34" charset="-120"/>
              </a:rPr>
              <a:t>安心感・継続就業意欲の向上</a:t>
            </a:r>
            <a:endParaRPr lang="en-US" sz="1050" b="1" dirty="0">
              <a:latin typeface="+mn-ea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477664" y="4169494"/>
            <a:ext cx="8188672" cy="58623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ja-JP" altLang="en-US" b="1">
              <a:latin typeface="+mn-ea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12874" y="4251499"/>
            <a:ext cx="1201415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highlight>
                  <a:srgbClr val="C0C0C0"/>
                </a:highlight>
                <a:latin typeface="+mn-ea"/>
                <a:cs typeface="Funnel Sans" pitchFamily="34" charset="-120"/>
              </a:rPr>
              <a:t>産休・育休・復職者</a:t>
            </a:r>
            <a:endParaRPr lang="en-US" sz="1050" b="1" dirty="0">
              <a:highlight>
                <a:srgbClr val="C0C0C0"/>
              </a:highlight>
              <a:latin typeface="+mn-ea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2089175" y="4251499"/>
            <a:ext cx="1936031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latin typeface="+mn-ea"/>
                <a:cs typeface="Funnel Sans" pitchFamily="34" charset="-120"/>
              </a:rPr>
              <a:t>ブランクへの不安、復帰後の方向性</a:t>
            </a:r>
            <a:endParaRPr lang="en-US" sz="1050" b="1" dirty="0">
              <a:latin typeface="+mn-ea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4300091" y="4251499"/>
            <a:ext cx="1936031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latin typeface="+mn-ea"/>
                <a:cs typeface="Funnel Sans" pitchFamily="34" charset="-120"/>
              </a:rPr>
              <a:t>復職後キャリアパス＋家計再設計</a:t>
            </a:r>
            <a:endParaRPr lang="en-US" sz="1050" b="1" dirty="0">
              <a:latin typeface="+mn-ea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6511007" y="4251499"/>
            <a:ext cx="2020267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b="1" dirty="0">
                <a:latin typeface="+mn-ea"/>
                <a:cs typeface="Funnel Sans" pitchFamily="34" charset="-120"/>
              </a:rPr>
              <a:t>スムーズな復職・長期活躍</a:t>
            </a:r>
            <a:endParaRPr lang="en-US" sz="1050" b="1" dirty="0">
              <a:latin typeface="+mn-ea"/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1CB7AADA-8BF2-2937-9038-0990D1BCD0F3}"/>
              </a:ext>
            </a:extLst>
          </p:cNvPr>
          <p:cNvSpPr/>
          <p:nvPr/>
        </p:nvSpPr>
        <p:spPr>
          <a:xfrm>
            <a:off x="7771249" y="209027"/>
            <a:ext cx="1160479" cy="46371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b="1" dirty="0"/>
              <a:t>企業向け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658416"/>
            <a:ext cx="963439" cy="266402"/>
          </a:xfrm>
          <a:prstGeom prst="roundRect">
            <a:avLst>
              <a:gd name="adj" fmla="val 17880"/>
            </a:avLst>
          </a:prstGeom>
          <a:solidFill>
            <a:srgbClr val="E2E4E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/>
          <p:nvPr/>
        </p:nvSpPr>
        <p:spPr>
          <a:xfrm>
            <a:off x="581174" y="700906"/>
            <a:ext cx="793328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b="1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サービスの流れ</a:t>
            </a:r>
            <a:endParaRPr lang="en-US" sz="850" b="1" dirty="0"/>
          </a:p>
        </p:txBody>
      </p:sp>
      <p:sp>
        <p:nvSpPr>
          <p:cNvPr id="4" name="Text 2"/>
          <p:cNvSpPr/>
          <p:nvPr/>
        </p:nvSpPr>
        <p:spPr>
          <a:xfrm>
            <a:off x="496119" y="981521"/>
            <a:ext cx="483244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373B48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Mona Sans Semi Bold" pitchFamily="34" charset="-120"/>
              </a:rPr>
              <a:t>無償から始める4ステップ設計</a:t>
            </a:r>
            <a:endParaRPr lang="en-US" sz="275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637109"/>
            <a:ext cx="8151763" cy="22348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sp>
        <p:nvSpPr>
          <p:cNvPr id="6" name="Text 3"/>
          <p:cNvSpPr/>
          <p:nvPr/>
        </p:nvSpPr>
        <p:spPr>
          <a:xfrm>
            <a:off x="1478791" y="2444687"/>
            <a:ext cx="1231850" cy="220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STEP1 無償</a:t>
            </a:r>
            <a:endParaRPr lang="en-US" sz="1350" b="1" dirty="0">
              <a:latin typeface="+mn-ea"/>
            </a:endParaRPr>
          </a:p>
        </p:txBody>
      </p:sp>
      <p:sp>
        <p:nvSpPr>
          <p:cNvPr id="7" name="Text 4"/>
          <p:cNvSpPr/>
          <p:nvPr/>
        </p:nvSpPr>
        <p:spPr>
          <a:xfrm>
            <a:off x="1478791" y="2727989"/>
            <a:ext cx="1231850" cy="529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概要アンケート30問→AI即時フィードバック</a:t>
            </a:r>
            <a:endParaRPr lang="en-US" sz="1100" b="1" dirty="0">
              <a:latin typeface="+mn-ea"/>
            </a:endParaRPr>
          </a:p>
        </p:txBody>
      </p:sp>
      <p:sp>
        <p:nvSpPr>
          <p:cNvPr id="8" name="Text 5"/>
          <p:cNvSpPr/>
          <p:nvPr/>
        </p:nvSpPr>
        <p:spPr>
          <a:xfrm>
            <a:off x="3141353" y="2329993"/>
            <a:ext cx="1231850" cy="220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373B48"/>
                </a:solidFill>
                <a:latin typeface="+mn-ea"/>
                <a:cs typeface="Mona Sans Semi Bold" pitchFamily="34" charset="-120"/>
              </a:rPr>
              <a:t>STEP2 無償</a:t>
            </a:r>
            <a:endParaRPr lang="en-US" sz="1350" b="1" dirty="0">
              <a:latin typeface="+mn-ea"/>
            </a:endParaRPr>
          </a:p>
        </p:txBody>
      </p:sp>
      <p:sp>
        <p:nvSpPr>
          <p:cNvPr id="9" name="Text 6"/>
          <p:cNvSpPr/>
          <p:nvPr/>
        </p:nvSpPr>
        <p:spPr>
          <a:xfrm>
            <a:off x="3141353" y="2613295"/>
            <a:ext cx="1231850" cy="529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詳細アンケート30問→AI統合分析レポート</a:t>
            </a:r>
            <a:r>
              <a:rPr lang="ja-JP" altLang="en-US" sz="11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→</a:t>
            </a:r>
            <a:r>
              <a:rPr lang="en-US" altLang="ja-JP" sz="11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ZOOM</a:t>
            </a:r>
            <a:r>
              <a:rPr lang="ja-JP" altLang="en-US" sz="11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アバター</a:t>
            </a:r>
            <a:r>
              <a:rPr lang="ja-JP" altLang="en-US" sz="1100" b="1" dirty="0">
                <a:solidFill>
                  <a:srgbClr val="52586B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Funnel Sans" pitchFamily="34" charset="-120"/>
              </a:rPr>
              <a:t>面談</a:t>
            </a:r>
            <a:endParaRPr lang="en-US" sz="1100" b="1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835284" y="2444687"/>
            <a:ext cx="1231850" cy="220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373B48"/>
                </a:solidFill>
                <a:latin typeface="+mn-ea"/>
                <a:cs typeface="Mona Sans Semi Bold" pitchFamily="34" charset="-120"/>
              </a:rPr>
              <a:t>STEP3 有償</a:t>
            </a:r>
            <a:endParaRPr lang="en-US" sz="1350" b="1" dirty="0">
              <a:latin typeface="+mn-ea"/>
            </a:endParaRPr>
          </a:p>
        </p:txBody>
      </p:sp>
      <p:sp>
        <p:nvSpPr>
          <p:cNvPr id="11" name="Text 8"/>
          <p:cNvSpPr/>
          <p:nvPr/>
        </p:nvSpPr>
        <p:spPr>
          <a:xfrm>
            <a:off x="4835284" y="2727989"/>
            <a:ext cx="1231850" cy="529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ja-JP" altLang="en-US" sz="1100" b="1" dirty="0">
                <a:solidFill>
                  <a:srgbClr val="C00000"/>
                </a:solidFill>
                <a:latin typeface="+mn-ea"/>
                <a:cs typeface="Funnel Sans" pitchFamily="34" charset="-120"/>
              </a:rPr>
              <a:t>カウンセラー</a:t>
            </a:r>
            <a:r>
              <a:rPr lang="ja-JP" altLang="en-US" sz="11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による</a:t>
            </a:r>
            <a:r>
              <a:rPr lang="en-US" sz="11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ZOOM面談30分（アバター可）→個別面談レポート</a:t>
            </a:r>
            <a:endParaRPr lang="en-US" sz="1100" b="1" dirty="0">
              <a:latin typeface="+mn-ea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513530" y="2329993"/>
            <a:ext cx="1231849" cy="220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373B48"/>
                </a:solidFill>
                <a:latin typeface="+mn-ea"/>
                <a:cs typeface="Mona Sans Semi Bold" pitchFamily="34" charset="-120"/>
              </a:rPr>
              <a:t>STEP4 有償</a:t>
            </a:r>
            <a:endParaRPr lang="en-US" sz="1350" b="1" dirty="0">
              <a:latin typeface="+mn-ea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513530" y="2613295"/>
            <a:ext cx="1231849" cy="529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定期面談3ヶ月毎→ライフシミュレーション更新</a:t>
            </a:r>
            <a:endParaRPr lang="en-US" sz="1100" b="1" dirty="0">
              <a:latin typeface="+mn-ea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496119" y="4031456"/>
            <a:ext cx="8151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STEP1・2の無償フェーズで社員の関与度を高め、STEP3・4の有償フェーズで深い個別支援へ移行。生成AIを活用した即時フィードバックにより、導入の心理的ハードルを大幅に下げています。</a:t>
            </a:r>
            <a:endParaRPr lang="en-US" sz="1400" b="1" dirty="0">
              <a:latin typeface="+mn-ea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ABD2DC5-C112-BAAD-6B2E-598BA229B6BF}"/>
              </a:ext>
            </a:extLst>
          </p:cNvPr>
          <p:cNvSpPr/>
          <p:nvPr/>
        </p:nvSpPr>
        <p:spPr>
          <a:xfrm>
            <a:off x="7771249" y="209027"/>
            <a:ext cx="1160479" cy="46371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b="1" dirty="0"/>
              <a:t>企業向け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F42B9FD-1C14-4471-9BF0-90EF3C73DC63}"/>
              </a:ext>
            </a:extLst>
          </p:cNvPr>
          <p:cNvSpPr/>
          <p:nvPr/>
        </p:nvSpPr>
        <p:spPr>
          <a:xfrm>
            <a:off x="731520" y="1351806"/>
            <a:ext cx="3840480" cy="28163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latin typeface="+mn-ea"/>
            </a:endParaRPr>
          </a:p>
        </p:txBody>
      </p:sp>
      <p:sp>
        <p:nvSpPr>
          <p:cNvPr id="2" name="Shape 0"/>
          <p:cNvSpPr/>
          <p:nvPr/>
        </p:nvSpPr>
        <p:spPr>
          <a:xfrm>
            <a:off x="827336" y="325041"/>
            <a:ext cx="737592" cy="187672"/>
          </a:xfrm>
          <a:prstGeom prst="roundRect">
            <a:avLst>
              <a:gd name="adj" fmla="val 19433"/>
            </a:avLst>
          </a:prstGeom>
          <a:solidFill>
            <a:srgbClr val="E2E4E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/>
          <p:nvPr/>
        </p:nvSpPr>
        <p:spPr>
          <a:xfrm>
            <a:off x="892448" y="357560"/>
            <a:ext cx="607368" cy="1226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50"/>
              </a:lnSpc>
              <a:buNone/>
            </a:pPr>
            <a:r>
              <a:rPr lang="en-US" sz="650" b="1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差別化ポイント</a:t>
            </a:r>
            <a:endParaRPr lang="en-US" sz="650" b="1" dirty="0"/>
          </a:p>
        </p:txBody>
      </p:sp>
      <p:sp>
        <p:nvSpPr>
          <p:cNvPr id="4" name="Text 2"/>
          <p:cNvSpPr/>
          <p:nvPr/>
        </p:nvSpPr>
        <p:spPr>
          <a:xfrm>
            <a:off x="827336" y="545902"/>
            <a:ext cx="7008986" cy="348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373B48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Mona Sans Semi Bold" pitchFamily="34" charset="-120"/>
              </a:rPr>
              <a:t>他社サービスとの比較：節目設計</a:t>
            </a:r>
            <a:r>
              <a:rPr lang="en-US" sz="2100" b="1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Mona Sans Semi Bold" pitchFamily="34" charset="-120"/>
              </a:rPr>
              <a:t>®</a:t>
            </a:r>
            <a:r>
              <a:rPr lang="en-US" sz="2100" b="1" dirty="0">
                <a:solidFill>
                  <a:srgbClr val="373B48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Mona Sans Semi Bold" pitchFamily="34" charset="-120"/>
              </a:rPr>
              <a:t>が選ばれる5つの理由</a:t>
            </a:r>
            <a:endParaRPr lang="en-US" sz="21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" name="Text 3"/>
          <p:cNvSpPr/>
          <p:nvPr/>
        </p:nvSpPr>
        <p:spPr>
          <a:xfrm>
            <a:off x="867148" y="1553975"/>
            <a:ext cx="3612207" cy="7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5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一般的なFP相談やキャリアコンサルティングは単独提供が主流です。節目設計</a:t>
            </a:r>
            <a:r>
              <a:rPr lang="en-US" sz="1050" b="1" dirty="0">
                <a:solidFill>
                  <a:srgbClr val="000000"/>
                </a:solidFill>
                <a:latin typeface="+mn-ea"/>
                <a:cs typeface="Funnel Sans" pitchFamily="34" charset="-120"/>
              </a:rPr>
              <a:t>®</a:t>
            </a:r>
            <a:r>
              <a:rPr lang="en-US" sz="105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は国家資格キャリアコンサルタントとAFPを一人が兼務し、キャリアと家計を統合的に支援できる点が最大の強みです。</a:t>
            </a:r>
            <a:endParaRPr lang="en-US" sz="1050" b="1" dirty="0">
              <a:latin typeface="+mn-ea"/>
            </a:endParaRPr>
          </a:p>
        </p:txBody>
      </p:sp>
      <p:sp>
        <p:nvSpPr>
          <p:cNvPr id="6" name="Text 4"/>
          <p:cNvSpPr/>
          <p:nvPr/>
        </p:nvSpPr>
        <p:spPr>
          <a:xfrm>
            <a:off x="827336" y="2861295"/>
            <a:ext cx="3612207" cy="1103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200"/>
              </a:lnSpc>
              <a:buSzPct val="100000"/>
              <a:buChar char="•"/>
            </a:pPr>
            <a:r>
              <a:rPr lang="en-US" sz="105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SIer業界35年の実務経験に基づく文脈理解</a:t>
            </a:r>
            <a:endParaRPr lang="en-US" sz="1050" b="1" dirty="0">
              <a:latin typeface="+mn-ea"/>
            </a:endParaRPr>
          </a:p>
          <a:p>
            <a:pPr marL="342900" indent="-342900" algn="l">
              <a:lnSpc>
                <a:spcPts val="1200"/>
              </a:lnSpc>
              <a:buSzPct val="100000"/>
              <a:buChar char="•"/>
            </a:pPr>
            <a:r>
              <a:rPr lang="en-US" sz="105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75〜90歳まで視野に入れた超長期ライフシミュレーション</a:t>
            </a:r>
            <a:endParaRPr lang="en-US" sz="1050" b="1" dirty="0">
              <a:latin typeface="+mn-ea"/>
            </a:endParaRPr>
          </a:p>
          <a:p>
            <a:pPr marL="342900" indent="-342900" algn="l">
              <a:lnSpc>
                <a:spcPts val="1200"/>
              </a:lnSpc>
              <a:buSzPct val="100000"/>
              <a:buChar char="•"/>
            </a:pPr>
            <a:r>
              <a:rPr lang="en-US" sz="105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アバター面談対応（顔出しNGの管理職も安心）</a:t>
            </a:r>
            <a:endParaRPr lang="en-US" sz="1050" b="1" dirty="0">
              <a:latin typeface="+mn-ea"/>
            </a:endParaRPr>
          </a:p>
          <a:p>
            <a:pPr marL="342900" indent="-342900" algn="l">
              <a:lnSpc>
                <a:spcPts val="1200"/>
              </a:lnSpc>
              <a:buSzPct val="100000"/>
              <a:buChar char="•"/>
            </a:pPr>
            <a:r>
              <a:rPr lang="en-US" sz="105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生成AI活用による無償即時フィードバック</a:t>
            </a:r>
            <a:endParaRPr lang="en-US" sz="1050" b="1" dirty="0">
              <a:latin typeface="+mn-ea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071" y="1112713"/>
            <a:ext cx="3612207" cy="3612207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9071" y="1112713"/>
            <a:ext cx="3612207" cy="3612207"/>
          </a:xfrm>
          <a:prstGeom prst="rect">
            <a:avLst/>
          </a:prstGeom>
        </p:spPr>
      </p:pic>
      <p:sp>
        <p:nvSpPr>
          <p:cNvPr id="11" name="二等辺三角形 10">
            <a:extLst>
              <a:ext uri="{FF2B5EF4-FFF2-40B4-BE49-F238E27FC236}">
                <a16:creationId xmlns:a16="http://schemas.microsoft.com/office/drawing/2014/main" id="{5E4F2A77-033A-9BFE-A6F0-44B301FD30E3}"/>
              </a:ext>
            </a:extLst>
          </p:cNvPr>
          <p:cNvSpPr/>
          <p:nvPr/>
        </p:nvSpPr>
        <p:spPr>
          <a:xfrm rot="10800000">
            <a:off x="5334000" y="1035769"/>
            <a:ext cx="372175" cy="266700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71CE970-3BAC-7AF5-0C8F-9C6BE3A72190}"/>
              </a:ext>
            </a:extLst>
          </p:cNvPr>
          <p:cNvSpPr/>
          <p:nvPr/>
        </p:nvSpPr>
        <p:spPr>
          <a:xfrm>
            <a:off x="7771249" y="209027"/>
            <a:ext cx="1160479" cy="46371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b="1" dirty="0"/>
              <a:t>企業向け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19ED9F72-EF72-849A-F844-333FC5C3CD47}"/>
              </a:ext>
            </a:extLst>
          </p:cNvPr>
          <p:cNvSpPr/>
          <p:nvPr/>
        </p:nvSpPr>
        <p:spPr>
          <a:xfrm>
            <a:off x="266700" y="1492672"/>
            <a:ext cx="5295900" cy="35289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49610" y="400050"/>
            <a:ext cx="1086445" cy="243185"/>
          </a:xfrm>
          <a:prstGeom prst="roundRect">
            <a:avLst>
              <a:gd name="adj" fmla="val 17751"/>
            </a:avLst>
          </a:prstGeom>
          <a:noFill/>
          <a:ln w="4763">
            <a:solidFill>
              <a:srgbClr val="373B4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1"/>
          <p:cNvSpPr/>
          <p:nvPr/>
        </p:nvSpPr>
        <p:spPr>
          <a:xfrm>
            <a:off x="531391" y="443285"/>
            <a:ext cx="922883" cy="1567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00" dirty="0">
                <a:solidFill>
                  <a:srgbClr val="373B48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提供者プロフィール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449610" y="689744"/>
            <a:ext cx="4815780" cy="80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373B48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Mona Sans Semi Bold" pitchFamily="34" charset="-120"/>
              </a:rPr>
              <a:t>35年の現場経験が支える、実践的アドバイス</a:t>
            </a:r>
            <a:endParaRPr lang="en-US" sz="25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" name="Shape 3"/>
          <p:cNvSpPr/>
          <p:nvPr/>
        </p:nvSpPr>
        <p:spPr>
          <a:xfrm>
            <a:off x="449610" y="1667247"/>
            <a:ext cx="4815780" cy="947812"/>
          </a:xfrm>
          <a:prstGeom prst="roundRect">
            <a:avLst>
              <a:gd name="adj" fmla="val 7236"/>
            </a:avLst>
          </a:prstGeom>
          <a:solidFill>
            <a:srgbClr val="FFFFFF">
              <a:alpha val="95000"/>
            </a:srgbClr>
          </a:solidFill>
          <a:ln w="14288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ja-JP" altLang="en-US" b="1" dirty="0">
              <a:latin typeface="+mn-ea"/>
            </a:endParaRPr>
          </a:p>
        </p:txBody>
      </p:sp>
      <p:sp>
        <p:nvSpPr>
          <p:cNvPr id="7" name="Shape 4"/>
          <p:cNvSpPr/>
          <p:nvPr/>
        </p:nvSpPr>
        <p:spPr>
          <a:xfrm>
            <a:off x="435322" y="1667247"/>
            <a:ext cx="57150" cy="947812"/>
          </a:xfrm>
          <a:prstGeom prst="roundRect">
            <a:avLst>
              <a:gd name="adj" fmla="val 94419"/>
            </a:avLst>
          </a:prstGeom>
          <a:solidFill>
            <a:srgbClr val="373B48"/>
          </a:solidFill>
          <a:ln/>
        </p:spPr>
        <p:txBody>
          <a:bodyPr/>
          <a:lstStyle/>
          <a:p>
            <a:endParaRPr lang="ja-JP" altLang="en-US">
              <a:latin typeface="+mn-ea"/>
            </a:endParaRPr>
          </a:p>
        </p:txBody>
      </p:sp>
      <p:sp>
        <p:nvSpPr>
          <p:cNvPr id="8" name="Text 5"/>
          <p:cNvSpPr/>
          <p:nvPr/>
        </p:nvSpPr>
        <p:spPr>
          <a:xfrm>
            <a:off x="635198" y="1809973"/>
            <a:ext cx="288094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キャリアコンサルティング（国家資格）</a:t>
            </a:r>
            <a:endParaRPr lang="en-US" sz="1250" b="1" dirty="0">
              <a:latin typeface="+mn-ea"/>
            </a:endParaRPr>
          </a:p>
        </p:txBody>
      </p:sp>
      <p:sp>
        <p:nvSpPr>
          <p:cNvPr id="9" name="Text 6"/>
          <p:cNvSpPr/>
          <p:nvPr/>
        </p:nvSpPr>
        <p:spPr>
          <a:xfrm>
            <a:off x="635198" y="2080468"/>
            <a:ext cx="4573042" cy="391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SIerでのシステム営業35年・地方自治体での就労支援・家計相談7年の実務経験。IT系企業の</a:t>
            </a:r>
            <a:r>
              <a:rPr lang="ja-JP" altLang="en-US" sz="10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他、地方中堅企業</a:t>
            </a:r>
            <a:r>
              <a:rPr lang="en-US" sz="1000" b="1" dirty="0" err="1">
                <a:solidFill>
                  <a:srgbClr val="52586B"/>
                </a:solidFill>
                <a:latin typeface="+mn-ea"/>
                <a:cs typeface="Funnel Sans" pitchFamily="34" charset="-120"/>
              </a:rPr>
              <a:t>節目社員が直面する課題を深く理解しています</a:t>
            </a:r>
            <a:r>
              <a:rPr lang="en-US" sz="10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。</a:t>
            </a:r>
            <a:endParaRPr lang="en-US" sz="1000" b="1" dirty="0">
              <a:latin typeface="+mn-ea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449610" y="2731443"/>
            <a:ext cx="4815780" cy="947812"/>
          </a:xfrm>
          <a:prstGeom prst="roundRect">
            <a:avLst>
              <a:gd name="adj" fmla="val 7236"/>
            </a:avLst>
          </a:prstGeom>
          <a:solidFill>
            <a:srgbClr val="FFFFFF">
              <a:alpha val="95000"/>
            </a:srgbClr>
          </a:solidFill>
          <a:ln w="14288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ja-JP" altLang="en-US">
              <a:latin typeface="+mn-ea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435322" y="2731443"/>
            <a:ext cx="57150" cy="947812"/>
          </a:xfrm>
          <a:prstGeom prst="roundRect">
            <a:avLst>
              <a:gd name="adj" fmla="val 94419"/>
            </a:avLst>
          </a:prstGeom>
          <a:solidFill>
            <a:srgbClr val="373B48"/>
          </a:solidFill>
          <a:ln/>
        </p:spPr>
        <p:txBody>
          <a:bodyPr/>
          <a:lstStyle/>
          <a:p>
            <a:endParaRPr lang="ja-JP" altLang="en-US">
              <a:latin typeface="+mn-ea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35198" y="2874169"/>
            <a:ext cx="3531766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AFP（ファイナンシャル・プランニング技能士）</a:t>
            </a:r>
            <a:endParaRPr lang="en-US" sz="1250" b="1" dirty="0">
              <a:latin typeface="+mn-ea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35198" y="3144664"/>
            <a:ext cx="4487466" cy="391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本人・家族の人生設計（収入・支出・ライフイベント）を数値で可視化。75〜90歳までの超長期ライフシミュレーションを提示します。</a:t>
            </a:r>
            <a:endParaRPr lang="en-US" sz="1000" b="1" dirty="0">
              <a:latin typeface="+mn-ea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449610" y="3795638"/>
            <a:ext cx="4815780" cy="947812"/>
          </a:xfrm>
          <a:prstGeom prst="roundRect">
            <a:avLst>
              <a:gd name="adj" fmla="val 7236"/>
            </a:avLst>
          </a:prstGeom>
          <a:solidFill>
            <a:srgbClr val="FFFFFF">
              <a:alpha val="95000"/>
            </a:srgbClr>
          </a:solidFill>
          <a:ln w="14288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ja-JP" altLang="en-US">
              <a:latin typeface="+mn-ea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435322" y="3795638"/>
            <a:ext cx="57150" cy="947812"/>
          </a:xfrm>
          <a:prstGeom prst="roundRect">
            <a:avLst>
              <a:gd name="adj" fmla="val 94419"/>
            </a:avLst>
          </a:prstGeom>
          <a:solidFill>
            <a:srgbClr val="373B48"/>
          </a:solidFill>
          <a:ln/>
        </p:spPr>
        <p:txBody>
          <a:bodyPr/>
          <a:lstStyle/>
          <a:p>
            <a:endParaRPr lang="ja-JP" altLang="en-US">
              <a:latin typeface="+mn-ea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35198" y="3901901"/>
            <a:ext cx="193417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生成AI × 人的専門性の融合</a:t>
            </a:r>
            <a:endParaRPr lang="en-US" sz="1250" b="1" dirty="0">
              <a:latin typeface="+mn-ea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635198" y="4208859"/>
            <a:ext cx="4487466" cy="391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AIによる即時フィードバックと、専門家による個別面談を組み合わせることで、質とスピードを両立した支援を実現します。</a:t>
            </a:r>
            <a:endParaRPr lang="en-US" sz="1000" b="1" dirty="0">
              <a:latin typeface="+mn-ea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76807B7F-D522-46AD-DD9F-C5752106AC5D}"/>
              </a:ext>
            </a:extLst>
          </p:cNvPr>
          <p:cNvSpPr/>
          <p:nvPr/>
        </p:nvSpPr>
        <p:spPr>
          <a:xfrm>
            <a:off x="7771249" y="209027"/>
            <a:ext cx="1160479" cy="46371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b="1" dirty="0"/>
              <a:t>企業向け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7026" y="103050"/>
            <a:ext cx="1254472" cy="228451"/>
          </a:xfrm>
          <a:prstGeom prst="roundRect">
            <a:avLst>
              <a:gd name="adj" fmla="val 18570"/>
            </a:avLst>
          </a:prstGeom>
          <a:solidFill>
            <a:srgbClr val="E2E4E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/>
          <p:nvPr/>
        </p:nvSpPr>
        <p:spPr>
          <a:xfrm>
            <a:off x="752779" y="140927"/>
            <a:ext cx="1102965" cy="1526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750" b="1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導入スケジュール・費用</a:t>
            </a:r>
            <a:endParaRPr lang="en-US" sz="750" b="1" dirty="0"/>
          </a:p>
        </p:txBody>
      </p:sp>
      <p:sp>
        <p:nvSpPr>
          <p:cNvPr id="4" name="Text 2"/>
          <p:cNvSpPr/>
          <p:nvPr/>
        </p:nvSpPr>
        <p:spPr>
          <a:xfrm>
            <a:off x="677026" y="376447"/>
            <a:ext cx="6627391" cy="394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50" b="1" dirty="0">
                <a:solidFill>
                  <a:srgbClr val="373B48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Mona Sans Semi Bold" pitchFamily="34" charset="-120"/>
              </a:rPr>
              <a:t>まずはモニター期間から、リスクなくスタート</a:t>
            </a:r>
            <a:endParaRPr lang="en-US" sz="245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41871" y="2909427"/>
            <a:ext cx="8260259" cy="14288"/>
          </a:xfrm>
          <a:prstGeom prst="roundRect">
            <a:avLst>
              <a:gd name="adj" fmla="val 371150"/>
            </a:avLst>
          </a:prstGeom>
          <a:solidFill>
            <a:srgbClr val="C8CACF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endParaRPr lang="ja-JP" altLang="en-US" sz="1050" b="1">
              <a:latin typeface="+mn-ea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774407" y="2538555"/>
            <a:ext cx="14288" cy="378768"/>
          </a:xfrm>
          <a:prstGeom prst="roundRect">
            <a:avLst>
              <a:gd name="adj" fmla="val 371150"/>
            </a:avLst>
          </a:prstGeom>
          <a:solidFill>
            <a:srgbClr val="C8CACF"/>
          </a:solidFill>
          <a:ln w="12700">
            <a:solidFill>
              <a:schemeClr val="tx1"/>
            </a:solidFill>
          </a:ln>
        </p:spPr>
        <p:txBody>
          <a:bodyPr/>
          <a:lstStyle/>
          <a:p>
            <a:endParaRPr lang="ja-JP" altLang="en-US" sz="1050" b="1">
              <a:latin typeface="+mn-ea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634383" y="2774552"/>
            <a:ext cx="284038" cy="284038"/>
          </a:xfrm>
          <a:prstGeom prst="roundRect">
            <a:avLst>
              <a:gd name="adj" fmla="val 18670"/>
            </a:avLst>
          </a:prstGeom>
          <a:solidFill>
            <a:schemeClr val="accent6">
              <a:lumMod val="60000"/>
              <a:lumOff val="40000"/>
            </a:schemeClr>
          </a:solidFill>
          <a:ln w="4763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ja-JP" altLang="en-US" sz="1050" b="1">
              <a:latin typeface="+mn-ea"/>
            </a:endParaRPr>
          </a:p>
        </p:txBody>
      </p:sp>
      <p:sp>
        <p:nvSpPr>
          <p:cNvPr id="8" name="Text 6"/>
          <p:cNvSpPr/>
          <p:nvPr/>
        </p:nvSpPr>
        <p:spPr>
          <a:xfrm>
            <a:off x="3681710" y="2814119"/>
            <a:ext cx="189384" cy="236711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05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1</a:t>
            </a:r>
            <a:endParaRPr lang="en-US" sz="1050" b="1" dirty="0">
              <a:latin typeface="+mn-ea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730102" y="1968818"/>
            <a:ext cx="2376637" cy="572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b="1" dirty="0" err="1">
                <a:solidFill>
                  <a:srgbClr val="52586B"/>
                </a:solidFill>
                <a:latin typeface="+mn-ea"/>
                <a:cs typeface="Funnel Sans" pitchFamily="34" charset="-120"/>
              </a:rPr>
              <a:t>モニター導入</a:t>
            </a:r>
            <a:r>
              <a:rPr lang="ja-JP" altLang="en-US" sz="105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　</a:t>
            </a:r>
            <a:r>
              <a:rPr lang="en-US" sz="105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対象社員5〜10名でSTEP1・2を実施。AIレポートの効果を検証します。</a:t>
            </a:r>
            <a:endParaRPr lang="en-US" sz="1050" b="1" dirty="0">
              <a:latin typeface="+mn-ea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213707" y="2909390"/>
            <a:ext cx="14288" cy="378768"/>
          </a:xfrm>
          <a:prstGeom prst="roundRect">
            <a:avLst>
              <a:gd name="adj" fmla="val 371150"/>
            </a:avLst>
          </a:prstGeom>
          <a:solidFill>
            <a:srgbClr val="C8CACF"/>
          </a:solidFill>
          <a:ln w="12700"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endParaRPr lang="ja-JP" altLang="en-US" sz="1050" b="1">
              <a:latin typeface="+mn-ea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090593" y="2757511"/>
            <a:ext cx="284038" cy="284038"/>
          </a:xfrm>
          <a:prstGeom prst="roundRect">
            <a:avLst>
              <a:gd name="adj" fmla="val 18670"/>
            </a:avLst>
          </a:prstGeom>
          <a:solidFill>
            <a:schemeClr val="accent6">
              <a:lumMod val="60000"/>
              <a:lumOff val="40000"/>
            </a:schemeClr>
          </a:solidFill>
          <a:ln w="4763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ja-JP" altLang="en-US" sz="1050" b="1">
              <a:latin typeface="+mn-ea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126159" y="2791034"/>
            <a:ext cx="189384" cy="23671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1450"/>
              </a:lnSpc>
              <a:buNone/>
            </a:pPr>
            <a:endParaRPr lang="en-US" sz="1050" b="1" dirty="0">
              <a:latin typeface="+mn-ea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213707" y="3351323"/>
            <a:ext cx="1728564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Phase 2（2〜3ヶ月目）</a:t>
            </a:r>
            <a:endParaRPr lang="en-US" sz="1400" b="1" dirty="0">
              <a:latin typeface="+mn-ea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179702" y="3677865"/>
            <a:ext cx="2124715" cy="572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効果測定・調整アンケート結果・社員満足度を確認。全社展開の可否を判断します。</a:t>
            </a:r>
            <a:endParaRPr lang="en-US" sz="1050" b="1" dirty="0">
              <a:latin typeface="+mn-ea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664970" y="2530697"/>
            <a:ext cx="14288" cy="378768"/>
          </a:xfrm>
          <a:prstGeom prst="roundRect">
            <a:avLst>
              <a:gd name="adj" fmla="val 371150"/>
            </a:avLst>
          </a:prstGeom>
          <a:solidFill>
            <a:srgbClr val="C8CACF"/>
          </a:solidFill>
          <a:ln w="12700">
            <a:solidFill>
              <a:schemeClr val="tx1"/>
            </a:solidFill>
          </a:ln>
        </p:spPr>
        <p:txBody>
          <a:bodyPr/>
          <a:lstStyle/>
          <a:p>
            <a:endParaRPr lang="ja-JP" altLang="en-US" sz="1050" b="1">
              <a:latin typeface="+mn-ea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530132" y="2767408"/>
            <a:ext cx="284038" cy="284038"/>
          </a:xfrm>
          <a:prstGeom prst="roundRect">
            <a:avLst>
              <a:gd name="adj" fmla="val 18670"/>
            </a:avLst>
          </a:prstGeom>
          <a:solidFill>
            <a:schemeClr val="accent6">
              <a:lumMod val="60000"/>
              <a:lumOff val="40000"/>
            </a:schemeClr>
          </a:solidFill>
          <a:ln w="4763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ja-JP" altLang="en-US" sz="1050" b="1">
              <a:latin typeface="+mn-ea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577422" y="2791034"/>
            <a:ext cx="189384" cy="236711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05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3</a:t>
            </a:r>
            <a:endParaRPr lang="en-US" sz="1050" b="1" dirty="0">
              <a:latin typeface="+mn-ea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293889" y="1594569"/>
            <a:ext cx="1650206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400" b="1" dirty="0">
                <a:solidFill>
                  <a:schemeClr val="accent6">
                    <a:lumMod val="50000"/>
                  </a:schemeClr>
                </a:solidFill>
                <a:latin typeface="+mn-ea"/>
                <a:cs typeface="Mona Sans Semi Bold" pitchFamily="34" charset="-120"/>
              </a:rPr>
              <a:t>Phase 3（4ヶ月目〜）</a:t>
            </a:r>
            <a:endParaRPr lang="en-US" sz="1400" b="1" dirty="0">
              <a:solidFill>
                <a:schemeClr val="accent6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206505" y="1961486"/>
            <a:ext cx="2195825" cy="572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b="1" dirty="0" err="1">
                <a:solidFill>
                  <a:srgbClr val="52586B"/>
                </a:solidFill>
                <a:latin typeface="+mn-ea"/>
                <a:cs typeface="Funnel Sans" pitchFamily="34" charset="-120"/>
              </a:rPr>
              <a:t>本格展開</a:t>
            </a:r>
            <a:r>
              <a:rPr lang="ja-JP" altLang="en-US" sz="105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　</a:t>
            </a:r>
            <a:r>
              <a:rPr lang="en-US" sz="1050" b="1" dirty="0" err="1">
                <a:solidFill>
                  <a:srgbClr val="52586B"/>
                </a:solidFill>
                <a:latin typeface="+mn-ea"/>
                <a:cs typeface="Funnel Sans" pitchFamily="34" charset="-120"/>
              </a:rPr>
              <a:t>対象社員拡大・定期面談開始。ライフシミュレーションを継続更新します</a:t>
            </a:r>
            <a:r>
              <a:rPr lang="en-US" sz="105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。</a:t>
            </a:r>
            <a:endParaRPr lang="en-US" sz="1050" b="1" dirty="0">
              <a:latin typeface="+mn-ea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372523" y="4461940"/>
            <a:ext cx="7604846" cy="578613"/>
          </a:xfrm>
          <a:prstGeom prst="roundRect">
            <a:avLst>
              <a:gd name="adj" fmla="val 7683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endParaRPr lang="ja-JP" altLang="en-US">
              <a:latin typeface="+mn-ea"/>
            </a:endParaRPr>
          </a:p>
        </p:txBody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77" y="4408167"/>
            <a:ext cx="157758" cy="126206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646956" y="4583913"/>
            <a:ext cx="7537579" cy="690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 err="1">
                <a:solidFill>
                  <a:srgbClr val="000000"/>
                </a:solidFill>
                <a:latin typeface="+mn-ea"/>
                <a:cs typeface="Funnel Sans" pitchFamily="34" charset="-120"/>
              </a:rPr>
              <a:t>モニタ</a:t>
            </a:r>
            <a:r>
              <a:rPr lang="en-US" sz="1400" b="1" dirty="0">
                <a:solidFill>
                  <a:srgbClr val="000000"/>
                </a:solidFill>
                <a:latin typeface="+mn-ea"/>
                <a:cs typeface="Funnel Sans" pitchFamily="34" charset="-120"/>
              </a:rPr>
              <a:t>ー</a:t>
            </a:r>
            <a:r>
              <a:rPr lang="ja-JP" altLang="en-US" sz="1400" b="1" dirty="0">
                <a:solidFill>
                  <a:srgbClr val="00000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Funnel Sans" pitchFamily="34" charset="-120"/>
              </a:rPr>
              <a:t>導入はオリエンテーションから始まります。</a:t>
            </a:r>
            <a:r>
              <a:rPr lang="en-US" sz="1400" b="1" dirty="0" err="1">
                <a:solidFill>
                  <a:srgbClr val="000000"/>
                </a:solidFill>
                <a:latin typeface="+mn-ea"/>
                <a:cs typeface="Funnel Sans" pitchFamily="34" charset="-120"/>
              </a:rPr>
              <a:t>本格導入後は社員数・面談頻度</a:t>
            </a:r>
            <a:endParaRPr lang="en-US" sz="1400" b="1" dirty="0">
              <a:solidFill>
                <a:srgbClr val="000000"/>
              </a:solidFill>
              <a:latin typeface="+mn-ea"/>
              <a:cs typeface="Funnel Sans" pitchFamily="34" charset="-120"/>
            </a:endParaRPr>
          </a:p>
          <a:p>
            <a:pPr marL="0" indent="0" algn="l">
              <a:lnSpc>
                <a:spcPts val="1500"/>
              </a:lnSpc>
              <a:buNone/>
            </a:pPr>
            <a:r>
              <a:rPr lang="en-US" sz="1400" b="1" dirty="0" err="1">
                <a:solidFill>
                  <a:srgbClr val="000000"/>
                </a:solidFill>
                <a:latin typeface="+mn-ea"/>
                <a:cs typeface="Funnel Sans" pitchFamily="34" charset="-120"/>
              </a:rPr>
              <a:t>に応じたパッケージ料金（月額</a:t>
            </a:r>
            <a:r>
              <a:rPr lang="ja-JP" altLang="en-US" sz="1400" b="1" dirty="0">
                <a:solidFill>
                  <a:srgbClr val="000000"/>
                </a:solidFill>
                <a:latin typeface="+mn-ea"/>
                <a:cs typeface="Funnel Sans" pitchFamily="34" charset="-120"/>
              </a:rPr>
              <a:t>　</a:t>
            </a:r>
            <a:r>
              <a:rPr lang="en-US" sz="1400" b="1" dirty="0" err="1">
                <a:solidFill>
                  <a:srgbClr val="000000"/>
                </a:solidFill>
                <a:latin typeface="+mn-ea"/>
                <a:cs typeface="Funnel Sans" pitchFamily="34" charset="-120"/>
              </a:rPr>
              <a:t>制）をご用意しています。詳細は個別</a:t>
            </a:r>
            <a:r>
              <a:rPr lang="ja-JP" altLang="en-US" sz="1400" b="1" dirty="0">
                <a:solidFill>
                  <a:srgbClr val="000000"/>
                </a:solidFill>
                <a:latin typeface="+mn-ea"/>
                <a:cs typeface="Funnel Sans" pitchFamily="34" charset="-120"/>
              </a:rPr>
              <a:t>に</a:t>
            </a:r>
            <a:r>
              <a:rPr lang="en-US" sz="1400" b="1" dirty="0" err="1">
                <a:solidFill>
                  <a:srgbClr val="000000"/>
                </a:solidFill>
                <a:latin typeface="+mn-ea"/>
                <a:cs typeface="Funnel Sans" pitchFamily="34" charset="-120"/>
              </a:rPr>
              <a:t>ご相談ください</a:t>
            </a:r>
            <a:r>
              <a:rPr lang="en-US" sz="1400" b="1" dirty="0">
                <a:solidFill>
                  <a:srgbClr val="000000"/>
                </a:solidFill>
                <a:latin typeface="+mn-ea"/>
                <a:cs typeface="Funnel Sans" pitchFamily="34" charset="-120"/>
              </a:rPr>
              <a:t>。</a:t>
            </a:r>
            <a:endParaRPr lang="en-US" sz="1400" b="1" dirty="0">
              <a:latin typeface="+mn-ea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59AF7B9-C755-69D2-FD69-1537D9067700}"/>
              </a:ext>
            </a:extLst>
          </p:cNvPr>
          <p:cNvSpPr txBox="1"/>
          <p:nvPr/>
        </p:nvSpPr>
        <p:spPr>
          <a:xfrm>
            <a:off x="1931498" y="1580646"/>
            <a:ext cx="3130005" cy="297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altLang="ja-JP" sz="1400" b="1" dirty="0">
                <a:solidFill>
                  <a:schemeClr val="accent6">
                    <a:lumMod val="50000"/>
                  </a:schemeClr>
                </a:solidFill>
                <a:latin typeface="+mn-ea"/>
                <a:cs typeface="Mona Sans Semi Bold" pitchFamily="34" charset="-120"/>
              </a:rPr>
              <a:t>Phase 1（1ヶ月目）</a:t>
            </a:r>
            <a:endParaRPr lang="en-US" altLang="ja-JP" sz="1400" b="1" dirty="0">
              <a:solidFill>
                <a:schemeClr val="accent6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E0B82BF-E207-A6F9-3C83-60377F7411DD}"/>
              </a:ext>
            </a:extLst>
          </p:cNvPr>
          <p:cNvSpPr/>
          <p:nvPr/>
        </p:nvSpPr>
        <p:spPr>
          <a:xfrm>
            <a:off x="7771249" y="209027"/>
            <a:ext cx="1160479" cy="46371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b="1" dirty="0"/>
              <a:t>企業向け</a:t>
            </a:r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id="{0032CAF6-DADD-6080-FBD8-09514A480FFD}"/>
              </a:ext>
            </a:extLst>
          </p:cNvPr>
          <p:cNvSpPr/>
          <p:nvPr/>
        </p:nvSpPr>
        <p:spPr>
          <a:xfrm>
            <a:off x="5126159" y="2791109"/>
            <a:ext cx="189384" cy="236711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lnSpc>
                <a:spcPts val="1450"/>
              </a:lnSpc>
              <a:buNone/>
            </a:pPr>
            <a:r>
              <a:rPr lang="ja-JP" altLang="en-US" sz="105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２</a:t>
            </a:r>
            <a:endParaRPr lang="en-US" sz="1050" b="1" dirty="0">
              <a:latin typeface="+mn-ea"/>
            </a:endParaRPr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7A6972CD-D1CD-1202-4220-F0D8AB05A263}"/>
              </a:ext>
            </a:extLst>
          </p:cNvPr>
          <p:cNvCxnSpPr>
            <a:cxnSpLocks/>
          </p:cNvCxnSpPr>
          <p:nvPr/>
        </p:nvCxnSpPr>
        <p:spPr>
          <a:xfrm>
            <a:off x="2499360" y="1122802"/>
            <a:ext cx="0" cy="315143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CAF1F2E-2A24-FB82-21F0-79D36CBD531B}"/>
              </a:ext>
            </a:extLst>
          </p:cNvPr>
          <p:cNvSpPr txBox="1"/>
          <p:nvPr/>
        </p:nvSpPr>
        <p:spPr>
          <a:xfrm>
            <a:off x="3088631" y="1155080"/>
            <a:ext cx="4572000" cy="320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altLang="ja-JP" sz="1800" b="1" dirty="0">
                <a:solidFill>
                  <a:srgbClr val="373B48"/>
                </a:solidFill>
                <a:latin typeface="+mn-ea"/>
                <a:cs typeface="Mona Sans Semi Bold" pitchFamily="34" charset="-120"/>
              </a:rPr>
              <a:t>STEP3</a:t>
            </a:r>
            <a:r>
              <a:rPr lang="ja-JP" altLang="en-US" sz="1800" b="1" dirty="0">
                <a:solidFill>
                  <a:srgbClr val="373B48"/>
                </a:solidFill>
                <a:latin typeface="+mn-ea"/>
                <a:cs typeface="Mona Sans Semi Bold" pitchFamily="34" charset="-120"/>
              </a:rPr>
              <a:t>、４</a:t>
            </a:r>
            <a:r>
              <a:rPr lang="en-US" altLang="ja-JP" sz="1800" b="1" dirty="0">
                <a:solidFill>
                  <a:srgbClr val="373B48"/>
                </a:solidFill>
                <a:latin typeface="+mn-ea"/>
                <a:cs typeface="Mona Sans Semi Bold" pitchFamily="34" charset="-120"/>
              </a:rPr>
              <a:t> </a:t>
            </a:r>
            <a:r>
              <a:rPr lang="en-US" altLang="ja-JP" sz="1800" b="1" dirty="0" err="1">
                <a:solidFill>
                  <a:srgbClr val="373B48"/>
                </a:solidFill>
                <a:latin typeface="+mn-ea"/>
                <a:cs typeface="Mona Sans Semi Bold" pitchFamily="34" charset="-120"/>
              </a:rPr>
              <a:t>有償</a:t>
            </a:r>
            <a:endParaRPr lang="en-US" altLang="ja-JP" sz="1800" b="1" dirty="0">
              <a:latin typeface="+mn-ea"/>
            </a:endParaRPr>
          </a:p>
        </p:txBody>
      </p:sp>
      <p:sp>
        <p:nvSpPr>
          <p:cNvPr id="31" name="Text 3">
            <a:extLst>
              <a:ext uri="{FF2B5EF4-FFF2-40B4-BE49-F238E27FC236}">
                <a16:creationId xmlns:a16="http://schemas.microsoft.com/office/drawing/2014/main" id="{712972F9-DBE9-61D4-DE28-6968E2D7800B}"/>
              </a:ext>
            </a:extLst>
          </p:cNvPr>
          <p:cNvSpPr/>
          <p:nvPr/>
        </p:nvSpPr>
        <p:spPr>
          <a:xfrm>
            <a:off x="420735" y="3045688"/>
            <a:ext cx="1860173" cy="276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+mn-ea"/>
                <a:cs typeface="Mona Sans Semi Bold" pitchFamily="34" charset="-120"/>
              </a:rPr>
              <a:t>STEP1</a:t>
            </a:r>
            <a:r>
              <a:rPr lang="ja-JP" altLang="en-US" b="1" dirty="0">
                <a:solidFill>
                  <a:schemeClr val="bg2">
                    <a:lumMod val="25000"/>
                  </a:schemeClr>
                </a:solidFill>
                <a:latin typeface="+mn-ea"/>
                <a:cs typeface="Mona Sans Semi Bold" pitchFamily="34" charset="-120"/>
              </a:rPr>
              <a:t>、２</a:t>
            </a: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+mn-ea"/>
                <a:cs typeface="Mona Sans Semi Bold" pitchFamily="34" charset="-120"/>
              </a:rPr>
              <a:t> 無償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CA1833D-69B9-0DB0-30EF-2D8DF017B97E}"/>
              </a:ext>
            </a:extLst>
          </p:cNvPr>
          <p:cNvSpPr txBox="1"/>
          <p:nvPr/>
        </p:nvSpPr>
        <p:spPr>
          <a:xfrm>
            <a:off x="2589023" y="3000711"/>
            <a:ext cx="2316569" cy="1115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b="1" dirty="0"/>
              <a:t>時前準備</a:t>
            </a:r>
            <a:endParaRPr lang="en-US" altLang="ja-JP" sz="1400" b="1" dirty="0"/>
          </a:p>
          <a:p>
            <a:endParaRPr lang="en-US" altLang="ja-JP" sz="1050" dirty="0"/>
          </a:p>
          <a:p>
            <a:r>
              <a:rPr lang="en-US" altLang="ja-JP" sz="1050" dirty="0"/>
              <a:t>6_1</a:t>
            </a:r>
            <a:r>
              <a:rPr lang="ja-JP" altLang="en-US" sz="1050" dirty="0"/>
              <a:t>将来設計シミュレーション</a:t>
            </a:r>
            <a:r>
              <a:rPr lang="en-US" altLang="ja-JP" sz="1050" dirty="0"/>
              <a:t>_</a:t>
            </a:r>
            <a:r>
              <a:rPr lang="ja-JP" altLang="en-US" sz="1050" dirty="0"/>
              <a:t>簡易版</a:t>
            </a:r>
            <a:r>
              <a:rPr lang="en-US" altLang="ja-JP" sz="1050" dirty="0"/>
              <a:t>___</a:t>
            </a:r>
            <a:r>
              <a:rPr lang="ja-JP" altLang="en-US" sz="1050" dirty="0"/>
              <a:t>ー原本</a:t>
            </a:r>
            <a:r>
              <a:rPr lang="en-US" altLang="ja-JP" sz="1050" dirty="0"/>
              <a:t>_AI</a:t>
            </a:r>
          </a:p>
          <a:p>
            <a:r>
              <a:rPr lang="en-US" altLang="ja-JP" sz="1050" dirty="0"/>
              <a:t>6_2_2 </a:t>
            </a:r>
            <a:r>
              <a:rPr lang="ja-JP" altLang="en-US" sz="1050" dirty="0"/>
              <a:t>ライフプラン</a:t>
            </a:r>
            <a:r>
              <a:rPr lang="en-US" altLang="ja-JP" sz="1050" dirty="0"/>
              <a:t>_</a:t>
            </a:r>
            <a:r>
              <a:rPr lang="ja-JP" altLang="en-US" sz="1050" dirty="0"/>
              <a:t>詳細版</a:t>
            </a:r>
            <a:r>
              <a:rPr lang="en-US" altLang="ja-JP" sz="1050" dirty="0"/>
              <a:t>v3_20260531_AI</a:t>
            </a:r>
            <a:r>
              <a:rPr lang="ja-JP" altLang="en-US" sz="1050" dirty="0"/>
              <a:t>相談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111A0B0-04C4-F575-6058-C9E11D87FA4E}"/>
              </a:ext>
            </a:extLst>
          </p:cNvPr>
          <p:cNvSpPr txBox="1"/>
          <p:nvPr/>
        </p:nvSpPr>
        <p:spPr>
          <a:xfrm>
            <a:off x="258061" y="1765508"/>
            <a:ext cx="201782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0" dirty="0"/>
              <a:t>１</a:t>
            </a:r>
            <a:r>
              <a:rPr lang="en-US" altLang="ja-JP" sz="1050" dirty="0"/>
              <a:t>.  9.2   </a:t>
            </a:r>
            <a:r>
              <a:rPr lang="en-US" altLang="ja-JP" sz="1050" dirty="0" err="1"/>
              <a:t>Careepair</a:t>
            </a:r>
            <a:r>
              <a:rPr lang="en-US" altLang="ja-JP" sz="1050" dirty="0"/>
              <a:t>_</a:t>
            </a:r>
            <a:r>
              <a:rPr lang="ja-JP" altLang="en-US" sz="1050" dirty="0"/>
              <a:t>企業人事担</a:t>
            </a:r>
            <a:endParaRPr lang="en-US" altLang="ja-JP" sz="1050" dirty="0"/>
          </a:p>
          <a:p>
            <a:r>
              <a:rPr lang="en-US" altLang="ja-JP" sz="1050" dirty="0"/>
              <a:t>       </a:t>
            </a:r>
            <a:r>
              <a:rPr lang="ja-JP" altLang="en-US" sz="1050" dirty="0"/>
              <a:t>当者向け提案書　提示</a:t>
            </a:r>
            <a:endParaRPr lang="en-US" altLang="ja-JP" sz="1050" dirty="0"/>
          </a:p>
          <a:p>
            <a:r>
              <a:rPr lang="ja-JP" altLang="en-US" sz="1050" dirty="0"/>
              <a:t>２</a:t>
            </a:r>
            <a:r>
              <a:rPr lang="en-US" altLang="ja-JP" sz="1050" dirty="0"/>
              <a:t>. </a:t>
            </a:r>
            <a:r>
              <a:rPr lang="ja-JP" altLang="en-US" sz="1050" dirty="0"/>
              <a:t>見積提示</a:t>
            </a:r>
            <a:endParaRPr lang="en-US" altLang="ja-JP" sz="1050" dirty="0"/>
          </a:p>
          <a:p>
            <a:r>
              <a:rPr lang="ja-JP" altLang="en-US" sz="1050" dirty="0"/>
              <a:t>３</a:t>
            </a:r>
            <a:r>
              <a:rPr lang="en-US" altLang="ja-JP" sz="1050" dirty="0"/>
              <a:t>. </a:t>
            </a:r>
            <a:r>
              <a:rPr lang="ja-JP" altLang="en-US" sz="1050" dirty="0"/>
              <a:t>業務委託契約</a:t>
            </a:r>
            <a:endParaRPr lang="en-US" altLang="ja-JP" sz="1050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AB5839B-1E65-9857-12A7-C554EF0F3AF3}"/>
              </a:ext>
            </a:extLst>
          </p:cNvPr>
          <p:cNvSpPr txBox="1"/>
          <p:nvPr/>
        </p:nvSpPr>
        <p:spPr>
          <a:xfrm>
            <a:off x="248790" y="3254303"/>
            <a:ext cx="2316569" cy="1115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b="1" dirty="0"/>
              <a:t>時前準備</a:t>
            </a:r>
            <a:endParaRPr lang="en-US" altLang="ja-JP" sz="1400" b="1" dirty="0"/>
          </a:p>
          <a:p>
            <a:endParaRPr lang="en-US" altLang="ja-JP" sz="1050" dirty="0"/>
          </a:p>
          <a:p>
            <a:r>
              <a:rPr lang="en-US" altLang="ja-JP" sz="1050" dirty="0"/>
              <a:t>3_2_1_</a:t>
            </a:r>
            <a:r>
              <a:rPr lang="ja-JP" altLang="en-US" sz="1050" dirty="0"/>
              <a:t>社員共通</a:t>
            </a:r>
            <a:r>
              <a:rPr lang="en-US" altLang="ja-JP" sz="1050" dirty="0"/>
              <a:t>_</a:t>
            </a:r>
            <a:r>
              <a:rPr lang="ja-JP" altLang="en-US" sz="1050" dirty="0"/>
              <a:t>アンケート</a:t>
            </a:r>
            <a:r>
              <a:rPr lang="en-US" altLang="ja-JP" sz="1050" dirty="0"/>
              <a:t>_</a:t>
            </a:r>
            <a:r>
              <a:rPr lang="ja-JP" altLang="en-US" sz="1050" dirty="0"/>
              <a:t>集計</a:t>
            </a:r>
            <a:endParaRPr lang="en-US" altLang="ja-JP" sz="1050" dirty="0"/>
          </a:p>
          <a:p>
            <a:r>
              <a:rPr lang="ja-JP" altLang="en-US" sz="1050" dirty="0"/>
              <a:t>評価シート</a:t>
            </a:r>
            <a:r>
              <a:rPr lang="en-US" altLang="ja-JP" sz="1050" dirty="0"/>
              <a:t>_</a:t>
            </a:r>
            <a:r>
              <a:rPr lang="ja-JP" altLang="en-US" sz="1050" dirty="0"/>
              <a:t>復元版  </a:t>
            </a:r>
            <a:r>
              <a:rPr lang="en-US" altLang="ja-JP" sz="1050" dirty="0"/>
              <a:t>5</a:t>
            </a:r>
            <a:r>
              <a:rPr lang="ja-JP" altLang="en-US" sz="1050" dirty="0"/>
              <a:t>～</a:t>
            </a:r>
            <a:r>
              <a:rPr lang="en-US" altLang="ja-JP" sz="1050" dirty="0"/>
              <a:t>10 </a:t>
            </a:r>
            <a:r>
              <a:rPr lang="ja-JP" altLang="en-US" sz="1050" dirty="0"/>
              <a:t>選択式</a:t>
            </a:r>
            <a:endParaRPr lang="en-US" altLang="ja-JP" sz="1050" dirty="0"/>
          </a:p>
          <a:p>
            <a:r>
              <a:rPr lang="en-US" altLang="ja-JP" sz="1050" dirty="0"/>
              <a:t>4.2_1_</a:t>
            </a:r>
            <a:r>
              <a:rPr lang="ja-JP" altLang="en-US" sz="1050" dirty="0"/>
              <a:t>節目社員</a:t>
            </a:r>
            <a:r>
              <a:rPr lang="en-US" altLang="ja-JP" sz="1050" dirty="0"/>
              <a:t>_</a:t>
            </a:r>
            <a:r>
              <a:rPr lang="ja-JP" altLang="en-US" sz="1050" dirty="0"/>
              <a:t>キャリアアンケート</a:t>
            </a:r>
            <a:endParaRPr lang="en-US" altLang="ja-JP" sz="1050" dirty="0"/>
          </a:p>
        </p:txBody>
      </p:sp>
      <p:sp>
        <p:nvSpPr>
          <p:cNvPr id="37" name="Text 3">
            <a:extLst>
              <a:ext uri="{FF2B5EF4-FFF2-40B4-BE49-F238E27FC236}">
                <a16:creationId xmlns:a16="http://schemas.microsoft.com/office/drawing/2014/main" id="{778602D7-FD8A-F7BD-533C-9A5594D552F7}"/>
              </a:ext>
            </a:extLst>
          </p:cNvPr>
          <p:cNvSpPr/>
          <p:nvPr/>
        </p:nvSpPr>
        <p:spPr>
          <a:xfrm>
            <a:off x="49917" y="1314551"/>
            <a:ext cx="1860173" cy="276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ja-JP" altLang="en-US" b="1" dirty="0">
                <a:solidFill>
                  <a:schemeClr val="bg2">
                    <a:lumMod val="25000"/>
                  </a:schemeClr>
                </a:solidFill>
                <a:latin typeface="+mn-ea"/>
                <a:cs typeface="Mona Sans Semi Bold" pitchFamily="34" charset="-120"/>
              </a:rPr>
              <a:t>提案・受託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4489" y="336649"/>
            <a:ext cx="677540" cy="197644"/>
          </a:xfrm>
          <a:prstGeom prst="roundRect">
            <a:avLst>
              <a:gd name="adj" fmla="val 19205"/>
            </a:avLst>
          </a:prstGeom>
          <a:solidFill>
            <a:srgbClr val="E2E4E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/>
          <p:nvPr/>
        </p:nvSpPr>
        <p:spPr>
          <a:xfrm>
            <a:off x="742206" y="370508"/>
            <a:ext cx="542106" cy="1299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0"/>
              </a:lnSpc>
              <a:buNone/>
            </a:pPr>
            <a:r>
              <a:rPr lang="en-US" sz="700" b="1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よくある質問</a:t>
            </a:r>
            <a:endParaRPr lang="en-US" sz="700" b="1" dirty="0"/>
          </a:p>
        </p:txBody>
      </p:sp>
      <p:sp>
        <p:nvSpPr>
          <p:cNvPr id="4" name="Text 2"/>
          <p:cNvSpPr/>
          <p:nvPr/>
        </p:nvSpPr>
        <p:spPr>
          <a:xfrm>
            <a:off x="674489" y="570235"/>
            <a:ext cx="4404940" cy="352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Mona Sans Semi Bold" pitchFamily="34" charset="-120"/>
              </a:rPr>
              <a:t>導入前に確認したい5つのポイント</a:t>
            </a:r>
            <a:endParaRPr lang="en-US" sz="2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74489" y="1058168"/>
            <a:ext cx="8022595" cy="677763"/>
          </a:xfrm>
          <a:prstGeom prst="roundRect">
            <a:avLst>
              <a:gd name="adj" fmla="val 7001"/>
            </a:avLst>
          </a:prstGeom>
          <a:solidFill>
            <a:schemeClr val="accent6">
              <a:lumMod val="20000"/>
              <a:lumOff val="80000"/>
              <a:alpha val="95000"/>
            </a:schemeClr>
          </a:solidFill>
          <a:ln w="14288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ja-JP" altLang="en-US" sz="1400" b="1">
              <a:latin typeface="+mn-ea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88777" y="1072455"/>
            <a:ext cx="451842" cy="649188"/>
          </a:xfrm>
          <a:prstGeom prst="roundRect">
            <a:avLst>
              <a:gd name="adj" fmla="val 6707"/>
            </a:avLst>
          </a:prstGeom>
          <a:solidFill>
            <a:srgbClr val="E2E4E9"/>
          </a:solidFill>
          <a:ln/>
        </p:spPr>
        <p:txBody>
          <a:bodyPr/>
          <a:lstStyle/>
          <a:p>
            <a:endParaRPr lang="ja-JP" altLang="en-US" sz="1400" b="1">
              <a:latin typeface="+mn-ea"/>
            </a:endParaRPr>
          </a:p>
        </p:txBody>
      </p:sp>
      <p:sp>
        <p:nvSpPr>
          <p:cNvPr id="7" name="Text 5"/>
          <p:cNvSpPr/>
          <p:nvPr/>
        </p:nvSpPr>
        <p:spPr>
          <a:xfrm>
            <a:off x="827559" y="1291158"/>
            <a:ext cx="169441" cy="21178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1</a:t>
            </a:r>
            <a:endParaRPr lang="en-US" sz="1400" b="1" dirty="0">
              <a:latin typeface="+mn-ea"/>
            </a:endParaRPr>
          </a:p>
        </p:txBody>
      </p:sp>
      <p:sp>
        <p:nvSpPr>
          <p:cNvPr id="8" name="Text 6"/>
          <p:cNvSpPr/>
          <p:nvPr/>
        </p:nvSpPr>
        <p:spPr>
          <a:xfrm>
            <a:off x="1230585" y="1185416"/>
            <a:ext cx="1976363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個人情報・機密情報の扱いは？</a:t>
            </a:r>
            <a:endParaRPr lang="en-US" sz="1400" b="1" dirty="0">
              <a:latin typeface="+mn-ea"/>
            </a:endParaRPr>
          </a:p>
        </p:txBody>
      </p:sp>
      <p:sp>
        <p:nvSpPr>
          <p:cNvPr id="9" name="Text 7"/>
          <p:cNvSpPr/>
          <p:nvPr/>
        </p:nvSpPr>
        <p:spPr>
          <a:xfrm>
            <a:off x="1230585" y="1415876"/>
            <a:ext cx="7111603" cy="162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アンケートデータは暗号化され、第三者提供はありません。アバター面談も対応可能です。</a:t>
            </a:r>
            <a:endParaRPr lang="en-US" sz="1400" b="1" dirty="0">
              <a:latin typeface="+mn-ea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74489" y="1825898"/>
            <a:ext cx="8022595" cy="677763"/>
          </a:xfrm>
          <a:prstGeom prst="roundRect">
            <a:avLst>
              <a:gd name="adj" fmla="val 7001"/>
            </a:avLst>
          </a:prstGeom>
          <a:solidFill>
            <a:schemeClr val="accent6">
              <a:lumMod val="20000"/>
              <a:lumOff val="80000"/>
              <a:alpha val="95000"/>
            </a:schemeClr>
          </a:solidFill>
          <a:ln w="14288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ja-JP" altLang="en-US" sz="1400" b="1">
              <a:latin typeface="+mn-ea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88777" y="1840185"/>
            <a:ext cx="451842" cy="649188"/>
          </a:xfrm>
          <a:prstGeom prst="roundRect">
            <a:avLst>
              <a:gd name="adj" fmla="val 6707"/>
            </a:avLst>
          </a:prstGeom>
          <a:solidFill>
            <a:srgbClr val="E2E4E9"/>
          </a:solidFill>
          <a:ln/>
        </p:spPr>
        <p:txBody>
          <a:bodyPr/>
          <a:lstStyle/>
          <a:p>
            <a:endParaRPr lang="ja-JP" altLang="en-US" sz="1400" b="1">
              <a:latin typeface="+mn-ea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27559" y="2058888"/>
            <a:ext cx="169441" cy="21178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2</a:t>
            </a:r>
            <a:endParaRPr lang="en-US" sz="1400" b="1" dirty="0">
              <a:latin typeface="+mn-ea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230585" y="1953146"/>
            <a:ext cx="1694036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社員の参加は強制ですか？</a:t>
            </a:r>
            <a:endParaRPr lang="en-US" sz="1400" b="1" dirty="0">
              <a:latin typeface="+mn-ea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230585" y="2183606"/>
            <a:ext cx="7111603" cy="162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任意参加を推奨しています。無償STEPの活用で自然な参加促進が可能です。</a:t>
            </a:r>
            <a:endParaRPr lang="en-US" sz="1400" b="1" dirty="0">
              <a:latin typeface="+mn-ea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74489" y="2593628"/>
            <a:ext cx="8022595" cy="677763"/>
          </a:xfrm>
          <a:prstGeom prst="roundRect">
            <a:avLst>
              <a:gd name="adj" fmla="val 7001"/>
            </a:avLst>
          </a:prstGeom>
          <a:solidFill>
            <a:schemeClr val="accent6">
              <a:lumMod val="20000"/>
              <a:lumOff val="80000"/>
              <a:alpha val="95000"/>
            </a:schemeClr>
          </a:solidFill>
          <a:ln w="14288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ja-JP" altLang="en-US" sz="1400" b="1">
              <a:latin typeface="+mn-ea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88777" y="2607915"/>
            <a:ext cx="451842" cy="649188"/>
          </a:xfrm>
          <a:prstGeom prst="roundRect">
            <a:avLst>
              <a:gd name="adj" fmla="val 6707"/>
            </a:avLst>
          </a:prstGeom>
          <a:solidFill>
            <a:srgbClr val="E2E4E9"/>
          </a:solidFill>
          <a:ln/>
        </p:spPr>
        <p:txBody>
          <a:bodyPr/>
          <a:lstStyle/>
          <a:p>
            <a:endParaRPr lang="ja-JP" altLang="en-US" sz="1400" b="1">
              <a:latin typeface="+mn-ea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27559" y="2826618"/>
            <a:ext cx="169441" cy="21178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3</a:t>
            </a:r>
            <a:endParaRPr lang="en-US" sz="1400" b="1" dirty="0">
              <a:latin typeface="+mn-ea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230585" y="2720876"/>
            <a:ext cx="2104355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IT系以外の業界でも有効ですか？</a:t>
            </a:r>
            <a:endParaRPr lang="en-US" sz="1400" b="1" dirty="0">
              <a:latin typeface="+mn-ea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230585" y="2951336"/>
            <a:ext cx="7111603" cy="162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製造業・地方金融機関など、節目社員を抱える組織全般に対応可能です。</a:t>
            </a:r>
            <a:endParaRPr lang="en-US" sz="1400" b="1" dirty="0">
              <a:latin typeface="+mn-ea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702305" y="3361358"/>
            <a:ext cx="8022595" cy="677763"/>
          </a:xfrm>
          <a:prstGeom prst="roundRect">
            <a:avLst>
              <a:gd name="adj" fmla="val 7001"/>
            </a:avLst>
          </a:prstGeom>
          <a:solidFill>
            <a:schemeClr val="accent6">
              <a:lumMod val="20000"/>
              <a:lumOff val="80000"/>
              <a:alpha val="95000"/>
            </a:schemeClr>
          </a:solidFill>
          <a:ln w="14288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ja-JP" altLang="en-US" sz="1400" b="1">
              <a:latin typeface="+mn-ea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88777" y="3375645"/>
            <a:ext cx="451842" cy="649188"/>
          </a:xfrm>
          <a:prstGeom prst="roundRect">
            <a:avLst>
              <a:gd name="adj" fmla="val 6707"/>
            </a:avLst>
          </a:prstGeom>
          <a:solidFill>
            <a:srgbClr val="E2E4E9"/>
          </a:solidFill>
          <a:ln/>
        </p:spPr>
        <p:txBody>
          <a:bodyPr/>
          <a:lstStyle/>
          <a:p>
            <a:endParaRPr lang="ja-JP" altLang="en-US" sz="1400" b="1">
              <a:latin typeface="+mn-ea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27559" y="3594348"/>
            <a:ext cx="169441" cy="21178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4</a:t>
            </a:r>
            <a:endParaRPr lang="en-US" sz="1400" b="1" dirty="0">
              <a:latin typeface="+mn-ea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230585" y="3488606"/>
            <a:ext cx="1976363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効果測定の指標はありますか？</a:t>
            </a:r>
            <a:endParaRPr lang="en-US" sz="1400" b="1" dirty="0">
              <a:latin typeface="+mn-ea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230585" y="3719066"/>
            <a:ext cx="7111603" cy="162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400" b="1" dirty="0" err="1">
                <a:solidFill>
                  <a:srgbClr val="52586B"/>
                </a:solidFill>
                <a:latin typeface="+mn-ea"/>
                <a:cs typeface="Funnel Sans" pitchFamily="34" charset="-120"/>
              </a:rPr>
              <a:t>エンゲージメントスコア・離職率・面談満足度などで定量的に測定します</a:t>
            </a:r>
            <a:r>
              <a:rPr lang="en-US" sz="14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。</a:t>
            </a:r>
            <a:endParaRPr lang="en-US" sz="1400" b="1" dirty="0">
              <a:latin typeface="+mn-ea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74489" y="4129087"/>
            <a:ext cx="8050411" cy="677763"/>
          </a:xfrm>
          <a:prstGeom prst="roundRect">
            <a:avLst>
              <a:gd name="adj" fmla="val 7001"/>
            </a:avLst>
          </a:prstGeom>
          <a:solidFill>
            <a:schemeClr val="accent6">
              <a:lumMod val="20000"/>
              <a:lumOff val="80000"/>
              <a:alpha val="95000"/>
            </a:schemeClr>
          </a:solidFill>
          <a:ln w="14288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ja-JP" altLang="en-US" sz="1400" b="1">
              <a:latin typeface="+mn-ea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88777" y="4143375"/>
            <a:ext cx="451842" cy="649188"/>
          </a:xfrm>
          <a:prstGeom prst="roundRect">
            <a:avLst>
              <a:gd name="adj" fmla="val 6707"/>
            </a:avLst>
          </a:prstGeom>
          <a:solidFill>
            <a:srgbClr val="E2E4E9"/>
          </a:solidFill>
          <a:ln/>
        </p:spPr>
        <p:txBody>
          <a:bodyPr/>
          <a:lstStyle/>
          <a:p>
            <a:endParaRPr lang="ja-JP" altLang="en-US" sz="1400" b="1">
              <a:latin typeface="+mn-ea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27559" y="4362078"/>
            <a:ext cx="169441" cy="21178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5</a:t>
            </a:r>
            <a:endParaRPr lang="en-US" sz="1400" b="1" dirty="0">
              <a:latin typeface="+mn-ea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230585" y="4256336"/>
            <a:ext cx="2116113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社内制度との連携は可能ですか？</a:t>
            </a:r>
            <a:endParaRPr lang="en-US" sz="1400" b="1" dirty="0">
              <a:latin typeface="+mn-ea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1230585" y="4486796"/>
            <a:ext cx="7111603" cy="162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既存のキャリア支援制度・1on1と補完的に設計可能です。人事担当者との調整も対応します。</a:t>
            </a:r>
            <a:endParaRPr lang="en-US" sz="1400" b="1" dirty="0">
              <a:latin typeface="+mn-ea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EA202AA2-C760-0201-C50A-0378E227A0D0}"/>
              </a:ext>
            </a:extLst>
          </p:cNvPr>
          <p:cNvSpPr/>
          <p:nvPr/>
        </p:nvSpPr>
        <p:spPr>
          <a:xfrm>
            <a:off x="7771249" y="209027"/>
            <a:ext cx="1160479" cy="46371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b="1" dirty="0"/>
              <a:t>企業向け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F7D96309-CE8A-8281-7F37-C99D9ECCD8F3}"/>
              </a:ext>
            </a:extLst>
          </p:cNvPr>
          <p:cNvSpPr/>
          <p:nvPr/>
        </p:nvSpPr>
        <p:spPr>
          <a:xfrm>
            <a:off x="563655" y="2788885"/>
            <a:ext cx="3754353" cy="916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08CB988A-DDF0-2041-F07E-E52C45C7DE47}"/>
              </a:ext>
            </a:extLst>
          </p:cNvPr>
          <p:cNvSpPr/>
          <p:nvPr/>
        </p:nvSpPr>
        <p:spPr>
          <a:xfrm>
            <a:off x="4748152" y="2788885"/>
            <a:ext cx="3754353" cy="916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5C46044-2C5A-B578-D320-CF12BFC71B49}"/>
              </a:ext>
            </a:extLst>
          </p:cNvPr>
          <p:cNvSpPr/>
          <p:nvPr/>
        </p:nvSpPr>
        <p:spPr>
          <a:xfrm>
            <a:off x="4748153" y="1177268"/>
            <a:ext cx="3754353" cy="916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F5739348-48FE-B78D-F0CB-275BFFDC1ABD}"/>
              </a:ext>
            </a:extLst>
          </p:cNvPr>
          <p:cNvSpPr/>
          <p:nvPr/>
        </p:nvSpPr>
        <p:spPr>
          <a:xfrm>
            <a:off x="535707" y="1177268"/>
            <a:ext cx="3754353" cy="916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2" name="Shape 0"/>
          <p:cNvSpPr/>
          <p:nvPr/>
        </p:nvSpPr>
        <p:spPr>
          <a:xfrm>
            <a:off x="457349" y="411882"/>
            <a:ext cx="992609" cy="239018"/>
          </a:xfrm>
          <a:prstGeom prst="roundRect">
            <a:avLst>
              <a:gd name="adj" fmla="val 18372"/>
            </a:avLst>
          </a:prstGeom>
          <a:solidFill>
            <a:srgbClr val="E2E4E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/>
          <p:nvPr/>
        </p:nvSpPr>
        <p:spPr>
          <a:xfrm>
            <a:off x="535707" y="451024"/>
            <a:ext cx="835893" cy="1607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800" b="1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期待効果の可視化</a:t>
            </a:r>
            <a:endParaRPr lang="en-US" sz="800" b="1" dirty="0"/>
          </a:p>
        </p:txBody>
      </p:sp>
      <p:sp>
        <p:nvSpPr>
          <p:cNvPr id="4" name="Text 2"/>
          <p:cNvSpPr/>
          <p:nvPr/>
        </p:nvSpPr>
        <p:spPr>
          <a:xfrm>
            <a:off x="457349" y="699046"/>
            <a:ext cx="6827565" cy="4083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550" b="1" dirty="0">
                <a:solidFill>
                  <a:srgbClr val="373B48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Mona Sans Semi Bold" pitchFamily="34" charset="-120"/>
              </a:rPr>
              <a:t>節目社員支援がもたらす、組織へのインパクト</a:t>
            </a:r>
            <a:endParaRPr lang="en-US" sz="255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" name="Text 3"/>
          <p:cNvSpPr/>
          <p:nvPr/>
        </p:nvSpPr>
        <p:spPr>
          <a:xfrm>
            <a:off x="457349" y="1353443"/>
            <a:ext cx="4039344" cy="431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50"/>
              </a:lnSpc>
              <a:buNone/>
            </a:pPr>
            <a:r>
              <a:rPr lang="en-US" sz="335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60%</a:t>
            </a:r>
            <a:endParaRPr lang="en-US" sz="3350" b="1" dirty="0">
              <a:latin typeface="+mn-ea"/>
            </a:endParaRPr>
          </a:p>
        </p:txBody>
      </p:sp>
      <p:sp>
        <p:nvSpPr>
          <p:cNvPr id="6" name="Text 4"/>
          <p:cNvSpPr/>
          <p:nvPr/>
        </p:nvSpPr>
        <p:spPr>
          <a:xfrm>
            <a:off x="1498550" y="1826567"/>
            <a:ext cx="1956867" cy="204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定年後モチベーション低下</a:t>
            </a:r>
            <a:endParaRPr lang="en-US" sz="1400" b="1" dirty="0">
              <a:latin typeface="+mn-ea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7889" y="2139069"/>
            <a:ext cx="4039344" cy="431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適切な支援がない場合、再雇用者の約60%が</a:t>
            </a:r>
          </a:p>
          <a:p>
            <a:pPr marL="0" indent="0">
              <a:lnSpc>
                <a:spcPts val="1550"/>
              </a:lnSpc>
              <a:buNone/>
            </a:pPr>
            <a:r>
              <a:rPr lang="en-US" sz="1400" b="1" dirty="0" err="1">
                <a:solidFill>
                  <a:srgbClr val="52586B"/>
                </a:solidFill>
                <a:latin typeface="+mn-ea"/>
                <a:cs typeface="Funnel Sans" pitchFamily="34" charset="-120"/>
              </a:rPr>
              <a:t>意欲低下を経験します</a:t>
            </a:r>
            <a:r>
              <a:rPr lang="en-US" sz="14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。</a:t>
            </a:r>
            <a:endParaRPr lang="en-US" sz="1400" b="1" dirty="0">
              <a:latin typeface="+mn-ea"/>
            </a:endParaRPr>
          </a:p>
        </p:txBody>
      </p:sp>
      <p:sp>
        <p:nvSpPr>
          <p:cNvPr id="8" name="Text 6"/>
          <p:cNvSpPr/>
          <p:nvPr/>
        </p:nvSpPr>
        <p:spPr>
          <a:xfrm>
            <a:off x="4647233" y="1353443"/>
            <a:ext cx="4039419" cy="431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50"/>
              </a:lnSpc>
              <a:buNone/>
            </a:pPr>
            <a:r>
              <a:rPr lang="en-US" sz="335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35年</a:t>
            </a:r>
            <a:endParaRPr lang="en-US" sz="3350" b="1" dirty="0">
              <a:latin typeface="+mn-ea"/>
            </a:endParaRPr>
          </a:p>
        </p:txBody>
      </p:sp>
      <p:sp>
        <p:nvSpPr>
          <p:cNvPr id="9" name="Text 7"/>
          <p:cNvSpPr/>
          <p:nvPr/>
        </p:nvSpPr>
        <p:spPr>
          <a:xfrm>
            <a:off x="5850098" y="1838288"/>
            <a:ext cx="1633612" cy="204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SIer業界の実務経験</a:t>
            </a:r>
            <a:endParaRPr lang="en-US" sz="1400" b="1" dirty="0">
              <a:latin typeface="+mn-ea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875794" y="2144967"/>
            <a:ext cx="4039419" cy="401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400" b="1" dirty="0" err="1">
                <a:solidFill>
                  <a:srgbClr val="52586B"/>
                </a:solidFill>
                <a:latin typeface="+mn-ea"/>
                <a:cs typeface="Funnel Sans" pitchFamily="34" charset="-120"/>
              </a:rPr>
              <a:t>IT企業</a:t>
            </a:r>
            <a:r>
              <a:rPr lang="ja-JP" altLang="en-US" sz="14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その他中堅企業</a:t>
            </a:r>
            <a:r>
              <a:rPr lang="en-US" sz="1400" b="1" dirty="0" err="1">
                <a:solidFill>
                  <a:srgbClr val="52586B"/>
                </a:solidFill>
                <a:latin typeface="+mn-ea"/>
                <a:cs typeface="Funnel Sans" pitchFamily="34" charset="-120"/>
              </a:rPr>
              <a:t>の文脈を深く理解した</a:t>
            </a:r>
            <a:r>
              <a:rPr lang="en-US" sz="14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、</a:t>
            </a:r>
          </a:p>
          <a:p>
            <a:pPr marL="0" indent="0">
              <a:lnSpc>
                <a:spcPts val="1550"/>
              </a:lnSpc>
              <a:buNone/>
            </a:pPr>
            <a:r>
              <a:rPr lang="en-US" sz="1400" b="1" dirty="0" err="1">
                <a:solidFill>
                  <a:srgbClr val="52586B"/>
                </a:solidFill>
                <a:latin typeface="+mn-ea"/>
                <a:cs typeface="Funnel Sans" pitchFamily="34" charset="-120"/>
              </a:rPr>
              <a:t>現場に即したアドバイスを提供します</a:t>
            </a:r>
            <a:r>
              <a:rPr lang="en-US" sz="14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。</a:t>
            </a:r>
            <a:endParaRPr lang="en-US" sz="1400" b="1" dirty="0">
              <a:latin typeface="+mn-ea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7349" y="2924696"/>
            <a:ext cx="4039344" cy="431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50"/>
              </a:lnSpc>
              <a:buNone/>
            </a:pPr>
            <a:r>
              <a:rPr lang="en-US" sz="335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30分</a:t>
            </a:r>
            <a:endParaRPr lang="en-US" sz="3350" b="1" dirty="0">
              <a:latin typeface="+mn-ea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660178" y="3511600"/>
            <a:ext cx="1633612" cy="204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初回面談時間</a:t>
            </a:r>
            <a:endParaRPr lang="en-US" sz="1400" b="1" dirty="0">
              <a:latin typeface="+mn-ea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08809" y="3785556"/>
            <a:ext cx="4039344" cy="401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400" b="1" dirty="0" err="1">
                <a:solidFill>
                  <a:srgbClr val="52586B"/>
                </a:solidFill>
                <a:latin typeface="+mn-ea"/>
                <a:cs typeface="Funnel Sans" pitchFamily="34" charset="-120"/>
              </a:rPr>
              <a:t>短時間のZOOM面談で、個別のキャリ</a:t>
            </a:r>
            <a:endParaRPr lang="en-US" sz="1400" b="1" dirty="0">
              <a:solidFill>
                <a:srgbClr val="52586B"/>
              </a:solidFill>
              <a:latin typeface="+mn-ea"/>
              <a:cs typeface="Funnel Sans" pitchFamily="34" charset="-120"/>
            </a:endParaRPr>
          </a:p>
          <a:p>
            <a:pPr marL="0" indent="0">
              <a:lnSpc>
                <a:spcPts val="1550"/>
              </a:lnSpc>
              <a:buNone/>
            </a:pPr>
            <a:r>
              <a:rPr lang="en-US" sz="1400" b="1" dirty="0" err="1">
                <a:solidFill>
                  <a:srgbClr val="52586B"/>
                </a:solidFill>
                <a:latin typeface="+mn-ea"/>
                <a:cs typeface="Funnel Sans" pitchFamily="34" charset="-120"/>
              </a:rPr>
              <a:t>ア・ライフプランを明確にします</a:t>
            </a:r>
            <a:r>
              <a:rPr lang="en-US" sz="14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。</a:t>
            </a:r>
            <a:endParaRPr lang="en-US" sz="1400" b="1" dirty="0">
              <a:latin typeface="+mn-ea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647233" y="2924696"/>
            <a:ext cx="4039419" cy="431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50"/>
              </a:lnSpc>
              <a:buNone/>
            </a:pPr>
            <a:r>
              <a:rPr lang="en-US" sz="335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90歳</a:t>
            </a:r>
            <a:endParaRPr lang="en-US" sz="3350" b="1" dirty="0">
              <a:latin typeface="+mn-ea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608439" y="3511600"/>
            <a:ext cx="2116931" cy="204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ライフシミュレーション対象</a:t>
            </a:r>
            <a:endParaRPr lang="en-US" sz="1400" b="1" dirty="0">
              <a:latin typeface="+mn-ea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997753" y="3764532"/>
            <a:ext cx="4039419" cy="401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75〜90歳までの超長期視点で、社員の安心</a:t>
            </a:r>
            <a:r>
              <a:rPr lang="ja-JP" altLang="en-US" sz="14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感</a:t>
            </a:r>
            <a:endParaRPr lang="en-US" altLang="ja-JP" sz="1400" b="1" dirty="0">
              <a:solidFill>
                <a:srgbClr val="52586B"/>
              </a:solidFill>
              <a:latin typeface="+mn-ea"/>
              <a:cs typeface="Funnel Sans" pitchFamily="34" charset="-120"/>
            </a:endParaRPr>
          </a:p>
          <a:p>
            <a:pPr marL="0" indent="0">
              <a:lnSpc>
                <a:spcPts val="1550"/>
              </a:lnSpc>
              <a:buNone/>
            </a:pPr>
            <a:r>
              <a:rPr lang="en-US" sz="1400" b="1" dirty="0" err="1">
                <a:solidFill>
                  <a:srgbClr val="52586B"/>
                </a:solidFill>
                <a:latin typeface="+mn-ea"/>
                <a:cs typeface="Funnel Sans" pitchFamily="34" charset="-120"/>
              </a:rPr>
              <a:t>と就業意欲を高めます</a:t>
            </a:r>
            <a:r>
              <a:rPr lang="en-US" sz="14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。</a:t>
            </a:r>
            <a:endParaRPr lang="en-US" sz="1400" b="1" dirty="0">
              <a:latin typeface="+mn-ea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82042" y="4495949"/>
            <a:ext cx="8229302" cy="406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節目設計</a:t>
            </a:r>
            <a:r>
              <a:rPr lang="en-US" sz="1400" b="1" dirty="0">
                <a:solidFill>
                  <a:srgbClr val="000000"/>
                </a:solidFill>
                <a:latin typeface="+mn-ea"/>
                <a:cs typeface="Funnel Sans" pitchFamily="34" charset="-120"/>
              </a:rPr>
              <a:t>®</a:t>
            </a:r>
            <a:r>
              <a:rPr lang="en-US" sz="14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の導入により、社員のエンゲージメント向上・離職率低下・定年後も活躍できる人材基盤の確立が期待できます。人事コストを削減しながら、組織の持続的成長を実現します。</a:t>
            </a:r>
            <a:endParaRPr lang="en-US" sz="1400" b="1" dirty="0">
              <a:latin typeface="+mn-ea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AF7F5D59-1F85-579E-E8A9-DF0DD84B6F1D}"/>
              </a:ext>
            </a:extLst>
          </p:cNvPr>
          <p:cNvSpPr/>
          <p:nvPr/>
        </p:nvSpPr>
        <p:spPr>
          <a:xfrm>
            <a:off x="7771249" y="209027"/>
            <a:ext cx="1160479" cy="46371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b="1" dirty="0"/>
              <a:t>企業向け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847654" y="357634"/>
            <a:ext cx="717277" cy="212824"/>
          </a:xfrm>
          <a:prstGeom prst="roundRect">
            <a:avLst>
              <a:gd name="adj" fmla="val 18885"/>
            </a:avLst>
          </a:prstGeom>
          <a:solidFill>
            <a:srgbClr val="E2E4E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4" name="Text 1"/>
          <p:cNvSpPr/>
          <p:nvPr/>
        </p:nvSpPr>
        <p:spPr>
          <a:xfrm>
            <a:off x="3919389" y="393502"/>
            <a:ext cx="573807" cy="141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50" b="1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次のステップ</a:t>
            </a:r>
            <a:endParaRPr lang="en-US" sz="750" b="1" dirty="0"/>
          </a:p>
        </p:txBody>
      </p:sp>
      <p:sp>
        <p:nvSpPr>
          <p:cNvPr id="5" name="Text 2"/>
          <p:cNvSpPr/>
          <p:nvPr/>
        </p:nvSpPr>
        <p:spPr>
          <a:xfrm>
            <a:off x="3847654" y="649237"/>
            <a:ext cx="4877693" cy="747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b="1" dirty="0">
                <a:solidFill>
                  <a:srgbClr val="373B48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Mona Sans Semi Bold" pitchFamily="34" charset="-120"/>
              </a:rPr>
              <a:t>まずは無料の概要説明から、お気軽にご相談ください</a:t>
            </a:r>
            <a:endParaRPr lang="en-US" sz="235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" name="Shape 3"/>
          <p:cNvSpPr/>
          <p:nvPr/>
        </p:nvSpPr>
        <p:spPr>
          <a:xfrm>
            <a:off x="3870975" y="1509712"/>
            <a:ext cx="2388394" cy="1436177"/>
          </a:xfrm>
          <a:prstGeom prst="roundRect">
            <a:avLst>
              <a:gd name="adj" fmla="val 4129"/>
            </a:avLst>
          </a:prstGeom>
          <a:solidFill>
            <a:schemeClr val="accent6">
              <a:lumMod val="20000"/>
              <a:lumOff val="80000"/>
            </a:schemeClr>
          </a:solidFill>
          <a:ln w="4763">
            <a:noFill/>
            <a:prstDash val="solid"/>
          </a:ln>
        </p:spPr>
        <p:txBody>
          <a:bodyPr/>
          <a:lstStyle/>
          <a:p>
            <a:endParaRPr lang="ja-JP" altLang="en-US" sz="1400" b="1">
              <a:latin typeface="+mn-ea"/>
            </a:endParaRPr>
          </a:p>
        </p:txBody>
      </p:sp>
      <p:sp>
        <p:nvSpPr>
          <p:cNvPr id="7" name="Text 4"/>
          <p:cNvSpPr/>
          <p:nvPr/>
        </p:nvSpPr>
        <p:spPr>
          <a:xfrm>
            <a:off x="3971999" y="1634058"/>
            <a:ext cx="2139702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+mn-ea"/>
                <a:cs typeface="Mona Sans Semi Bold" pitchFamily="34" charset="-120"/>
              </a:rPr>
              <a:t>📋</a:t>
            </a:r>
            <a:r>
              <a:rPr lang="en-US" sz="140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 STEP A：</a:t>
            </a:r>
            <a:r>
              <a:rPr lang="ja-JP" altLang="en-US" sz="140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　　　　　　　オリエンテーション</a:t>
            </a:r>
            <a:endParaRPr lang="en-US" sz="1400" b="1" dirty="0">
              <a:latin typeface="+mn-ea"/>
            </a:endParaRPr>
          </a:p>
        </p:txBody>
      </p:sp>
      <p:sp>
        <p:nvSpPr>
          <p:cNvPr id="8" name="Text 5"/>
          <p:cNvSpPr/>
          <p:nvPr/>
        </p:nvSpPr>
        <p:spPr>
          <a:xfrm>
            <a:off x="3971999" y="2073027"/>
            <a:ext cx="2139702" cy="529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30分のオンラインミーティングで、サービス内容・導入イメージをご説明します。ご質問もその場でお答えします。</a:t>
            </a:r>
            <a:endParaRPr lang="en-US" sz="1400" b="1" dirty="0">
              <a:latin typeface="+mn-ea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336953" y="1509713"/>
            <a:ext cx="2388394" cy="1406738"/>
          </a:xfrm>
          <a:prstGeom prst="roundRect">
            <a:avLst>
              <a:gd name="adj" fmla="val 4129"/>
            </a:avLst>
          </a:prstGeom>
          <a:solidFill>
            <a:schemeClr val="accent6">
              <a:lumMod val="20000"/>
              <a:lumOff val="80000"/>
            </a:schemeClr>
          </a:solidFill>
          <a:ln w="4763">
            <a:noFill/>
            <a:prstDash val="solid"/>
          </a:ln>
        </p:spPr>
        <p:txBody>
          <a:bodyPr/>
          <a:lstStyle/>
          <a:p>
            <a:endParaRPr lang="ja-JP" altLang="en-US" sz="1400" b="1">
              <a:latin typeface="+mn-ea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461299" y="1618917"/>
            <a:ext cx="2084859" cy="411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+mn-ea"/>
                <a:cs typeface="Mona Sans Semi Bold" pitchFamily="34" charset="-120"/>
              </a:rPr>
              <a:t>📊</a:t>
            </a:r>
            <a:r>
              <a:rPr lang="en-US" sz="140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 STEP B：</a:t>
            </a:r>
            <a:r>
              <a:rPr lang="ja-JP" altLang="en-US" sz="140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　　　</a:t>
            </a:r>
            <a:endParaRPr lang="en-US" altLang="ja-JP" sz="1400" b="1" dirty="0">
              <a:solidFill>
                <a:srgbClr val="52586B"/>
              </a:solidFill>
              <a:latin typeface="+mn-ea"/>
              <a:cs typeface="Mona Sans Semi Bold" pitchFamily="34" charset="-120"/>
            </a:endParaRPr>
          </a:p>
          <a:p>
            <a:pPr marL="0" indent="0" algn="l">
              <a:lnSpc>
                <a:spcPts val="1450"/>
              </a:lnSpc>
              <a:buNone/>
            </a:pPr>
            <a:r>
              <a:rPr lang="en-US" sz="1400" b="1" dirty="0" err="1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モニター社員選定</a:t>
            </a:r>
            <a:endParaRPr lang="en-US" sz="1400" b="1" dirty="0">
              <a:latin typeface="+mn-ea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461299" y="2158783"/>
            <a:ext cx="2139702" cy="8265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対象となる節目社員（5〜10名）をご選定いただき、無償アンケートの実施を開始します。</a:t>
            </a:r>
            <a:endParaRPr lang="en-US" sz="1400" b="1" dirty="0">
              <a:latin typeface="+mn-ea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3847652" y="3040797"/>
            <a:ext cx="4877693" cy="853529"/>
          </a:xfrm>
          <a:prstGeom prst="roundRect">
            <a:avLst>
              <a:gd name="adj" fmla="val 5886"/>
            </a:avLst>
          </a:prstGeom>
          <a:solidFill>
            <a:schemeClr val="accent6">
              <a:lumMod val="20000"/>
              <a:lumOff val="80000"/>
            </a:schemeClr>
          </a:solidFill>
          <a:ln w="4763">
            <a:noFill/>
            <a:prstDash val="solid"/>
          </a:ln>
        </p:spPr>
        <p:txBody>
          <a:bodyPr/>
          <a:lstStyle/>
          <a:p>
            <a:endParaRPr lang="ja-JP" altLang="en-US" sz="1400" b="1">
              <a:latin typeface="+mn-ea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014743" y="3186201"/>
            <a:ext cx="2244626" cy="191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+mn-ea"/>
                <a:cs typeface="Mona Sans Semi Bold" pitchFamily="34" charset="-120"/>
              </a:rPr>
              <a:t>📈</a:t>
            </a:r>
            <a:r>
              <a:rPr lang="en-US" sz="1400" b="1" dirty="0">
                <a:solidFill>
                  <a:srgbClr val="52586B"/>
                </a:solidFill>
                <a:latin typeface="+mn-ea"/>
                <a:cs typeface="Mona Sans Semi Bold" pitchFamily="34" charset="-120"/>
              </a:rPr>
              <a:t> STEP C：効果検証・本格導入</a:t>
            </a:r>
            <a:endParaRPr lang="en-US" sz="1400" b="1" dirty="0">
              <a:latin typeface="+mn-ea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3972000" y="3446696"/>
            <a:ext cx="4629001" cy="3527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400" b="1" dirty="0">
                <a:solidFill>
                  <a:srgbClr val="52586B"/>
                </a:solidFill>
                <a:latin typeface="+mn-ea"/>
                <a:cs typeface="Funnel Sans" pitchFamily="34" charset="-120"/>
              </a:rPr>
              <a:t>モニター結果をもとに、全社展開・定期面談の開始を決定します。担当コンサルタントが伴走します。</a:t>
            </a:r>
            <a:endParaRPr lang="en-US" sz="1400" b="1" dirty="0">
              <a:latin typeface="+mn-ea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3847654" y="4018672"/>
            <a:ext cx="4877693" cy="1053778"/>
          </a:xfrm>
          <a:prstGeom prst="roundRect">
            <a:avLst>
              <a:gd name="adj" fmla="val 50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endParaRPr lang="ja-JP" altLang="en-US" sz="1400" b="1">
              <a:latin typeface="+mn-ea"/>
            </a:endParaRPr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237" y="3972446"/>
            <a:ext cx="149498" cy="119583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3847655" y="4100467"/>
            <a:ext cx="4877692" cy="82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+mn-ea"/>
                <a:cs typeface="Funnel Sans" pitchFamily="34" charset="-120"/>
              </a:rPr>
              <a:t>📩 </a:t>
            </a:r>
            <a:r>
              <a:rPr lang="en-US" sz="1400" b="1" dirty="0" err="1">
                <a:solidFill>
                  <a:srgbClr val="000000"/>
                </a:solidFill>
                <a:latin typeface="+mn-ea"/>
                <a:cs typeface="Funnel Sans" pitchFamily="34" charset="-120"/>
              </a:rPr>
              <a:t>お問い合わせ先：キャリアコンサルタント（国家資格</a:t>
            </a:r>
            <a:r>
              <a:rPr lang="en-US" sz="1400" b="1" dirty="0">
                <a:solidFill>
                  <a:srgbClr val="000000"/>
                </a:solidFill>
                <a:latin typeface="+mn-ea"/>
                <a:cs typeface="Funnel Sans" pitchFamily="34" charset="-120"/>
              </a:rPr>
              <a:t>）</a:t>
            </a:r>
          </a:p>
          <a:p>
            <a:pPr marL="0" indent="0" algn="l">
              <a:lnSpc>
                <a:spcPts val="13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+mn-ea"/>
                <a:cs typeface="Funnel Sans" pitchFamily="34" charset="-120"/>
              </a:rPr>
              <a:t>                                 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+mn-ea"/>
                <a:cs typeface="Funnel Sans" pitchFamily="34" charset="-120"/>
              </a:rPr>
              <a:t>兼 AFP ／ 節目設計® </a:t>
            </a:r>
            <a:r>
              <a:rPr lang="en-US" sz="1400" b="1" dirty="0" err="1">
                <a:solidFill>
                  <a:schemeClr val="bg2">
                    <a:lumMod val="25000"/>
                  </a:schemeClr>
                </a:solidFill>
                <a:latin typeface="+mn-ea"/>
                <a:cs typeface="Funnel Sans" pitchFamily="34" charset="-120"/>
              </a:rPr>
              <a:t>担当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+mn-ea"/>
              <a:cs typeface="Funnel Sans" pitchFamily="34" charset="-120"/>
            </a:endParaRPr>
          </a:p>
          <a:p>
            <a:pPr marL="0" indent="0" algn="l">
              <a:lnSpc>
                <a:spcPts val="1350"/>
              </a:lnSpc>
              <a:buNone/>
            </a:pPr>
            <a:endParaRPr lang="en-US" sz="1400" b="1" dirty="0">
              <a:latin typeface="+mn-ea"/>
            </a:endParaRPr>
          </a:p>
          <a:p>
            <a:pPr marL="0" indent="0" algn="l">
              <a:lnSpc>
                <a:spcPts val="13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+mn-ea"/>
                <a:cs typeface="Funnel Sans" pitchFamily="34" charset="-120"/>
              </a:rPr>
              <a:t>初回ご相談は完全無料です。貴社の節目社員支援の第一歩を、一緒にお手伝いいたします。</a:t>
            </a:r>
            <a:endParaRPr lang="en-US" sz="1400" b="1" dirty="0">
              <a:latin typeface="+mn-ea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5ED7E8A7-FDCB-340D-56C5-F3E8BC7E6244}"/>
              </a:ext>
            </a:extLst>
          </p:cNvPr>
          <p:cNvSpPr/>
          <p:nvPr/>
        </p:nvSpPr>
        <p:spPr>
          <a:xfrm>
            <a:off x="7830032" y="147077"/>
            <a:ext cx="1160479" cy="46371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b="1" dirty="0"/>
              <a:t>企業向け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666</Words>
  <Application>Microsoft Office PowerPoint</Application>
  <PresentationFormat>画面に合わせる (16:9)</PresentationFormat>
  <Paragraphs>166</Paragraphs>
  <Slides>10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6" baseType="lpstr">
      <vt:lpstr>メイリオ</vt:lpstr>
      <vt:lpstr>游ゴシック</vt:lpstr>
      <vt:lpstr>ＭＳ 明朝</vt:lpstr>
      <vt:lpstr>Funnel Sans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前田秀樹</dc:creator>
  <cp:lastModifiedBy>秀樹 前田</cp:lastModifiedBy>
  <cp:revision>6</cp:revision>
  <dcterms:created xsi:type="dcterms:W3CDTF">2026-05-05T12:56:42Z</dcterms:created>
  <dcterms:modified xsi:type="dcterms:W3CDTF">2026-08-30T01:18:16Z</dcterms:modified>
</cp:coreProperties>
</file>